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7" r:id="rId1"/>
  </p:sldMasterIdLst>
  <p:notesMasterIdLst>
    <p:notesMasterId r:id="rId31"/>
  </p:notesMasterIdLst>
  <p:sldIdLst>
    <p:sldId id="256" r:id="rId2"/>
    <p:sldId id="260" r:id="rId3"/>
    <p:sldId id="261" r:id="rId4"/>
    <p:sldId id="262" r:id="rId5"/>
    <p:sldId id="296" r:id="rId6"/>
    <p:sldId id="297" r:id="rId7"/>
    <p:sldId id="298" r:id="rId8"/>
    <p:sldId id="299" r:id="rId9"/>
    <p:sldId id="300" r:id="rId10"/>
    <p:sldId id="301" r:id="rId11"/>
    <p:sldId id="303" r:id="rId12"/>
    <p:sldId id="302" r:id="rId13"/>
    <p:sldId id="304" r:id="rId14"/>
    <p:sldId id="305" r:id="rId15"/>
    <p:sldId id="306" r:id="rId16"/>
    <p:sldId id="307" r:id="rId17"/>
    <p:sldId id="308" r:id="rId18"/>
    <p:sldId id="309" r:id="rId19"/>
    <p:sldId id="311" r:id="rId20"/>
    <p:sldId id="312" r:id="rId21"/>
    <p:sldId id="313" r:id="rId22"/>
    <p:sldId id="314" r:id="rId23"/>
    <p:sldId id="258" r:id="rId24"/>
    <p:sldId id="316" r:id="rId25"/>
    <p:sldId id="266" r:id="rId26"/>
    <p:sldId id="318" r:id="rId27"/>
    <p:sldId id="319" r:id="rId28"/>
    <p:sldId id="321" r:id="rId29"/>
    <p:sldId id="322" r:id="rId30"/>
  </p:sldIdLst>
  <p:sldSz cx="9144000" cy="5143500" type="screen16x9"/>
  <p:notesSz cx="6858000" cy="9144000"/>
  <p:embeddedFontLst>
    <p:embeddedFont>
      <p:font typeface="Encode Sans Semi Condensed Light" panose="020B0604020202020204" charset="0"/>
      <p:regular r:id="rId32"/>
      <p:bold r:id="rId33"/>
    </p:embeddedFont>
    <p:embeddedFont>
      <p:font typeface="Encode Sans Semi Condensed SemiBold" panose="00000706000000000000" charset="0"/>
      <p:regular r:id="rId34"/>
      <p:bold r:id="rId35"/>
    </p:embeddedFont>
    <p:embeddedFont>
      <p:font typeface="Encode Sans Semi Condensed" panose="020B0604020202020204" charset="0"/>
      <p:regular r:id="rId36"/>
      <p:bold r:id="rId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07A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14B00A9-9B5B-4C73-A409-024D6CA0390D}">
  <a:tblStyle styleId="{D14B00A9-9B5B-4C73-A409-024D6CA0390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81C96EDD-5978-4BCE-B74B-E825704AD353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11" autoAdjust="0"/>
    <p:restoredTop sz="94660"/>
  </p:normalViewPr>
  <p:slideViewPr>
    <p:cSldViewPr snapToGrid="0">
      <p:cViewPr varScale="1">
        <p:scale>
          <a:sx n="144" d="100"/>
          <a:sy n="144" d="100"/>
        </p:scale>
        <p:origin x="738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984480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464365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981738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668922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069951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119049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235873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136928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121136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201996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8462057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5283730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2765461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7940310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35f391192_0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35f391192_0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0368893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0864498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070468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960589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407855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136418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668766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387427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93568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gradFill>
          <a:gsLst>
            <a:gs pos="0">
              <a:srgbClr val="4F5876"/>
            </a:gs>
            <a:gs pos="100000">
              <a:srgbClr val="1D1F25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 rot="10800000">
            <a:off x="6904227" y="249339"/>
            <a:ext cx="2034302" cy="2271600"/>
            <a:chOff x="208025" y="2621275"/>
            <a:chExt cx="2034302" cy="2271600"/>
          </a:xfrm>
        </p:grpSpPr>
        <p:sp>
          <p:nvSpPr>
            <p:cNvPr id="11" name="Google Shape;11;p2"/>
            <p:cNvSpPr/>
            <p:nvPr/>
          </p:nvSpPr>
          <p:spPr>
            <a:xfrm rot="-5400000" flipH="1">
              <a:off x="89375" y="2739925"/>
              <a:ext cx="2271600" cy="2034300"/>
            </a:xfrm>
            <a:prstGeom prst="parallelogram">
              <a:avLst>
                <a:gd name="adj" fmla="val 22770"/>
              </a:avLst>
            </a:pr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 rot="10800000">
              <a:off x="617527" y="4047646"/>
              <a:ext cx="1624800" cy="380700"/>
            </a:xfrm>
            <a:prstGeom prst="rtTriangle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9999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" name="Google Shape;13;p2"/>
          <p:cNvGrpSpPr/>
          <p:nvPr/>
        </p:nvGrpSpPr>
        <p:grpSpPr>
          <a:xfrm>
            <a:off x="208025" y="2621275"/>
            <a:ext cx="2034302" cy="2271600"/>
            <a:chOff x="208025" y="2621275"/>
            <a:chExt cx="2034302" cy="2271600"/>
          </a:xfrm>
        </p:grpSpPr>
        <p:sp>
          <p:nvSpPr>
            <p:cNvPr id="14" name="Google Shape;14;p2"/>
            <p:cNvSpPr/>
            <p:nvPr/>
          </p:nvSpPr>
          <p:spPr>
            <a:xfrm rot="-5400000" flipH="1">
              <a:off x="89375" y="2739925"/>
              <a:ext cx="2271600" cy="2034300"/>
            </a:xfrm>
            <a:prstGeom prst="parallelogram">
              <a:avLst>
                <a:gd name="adj" fmla="val 22770"/>
              </a:avLst>
            </a:prstGeom>
            <a:gradFill>
              <a:gsLst>
                <a:gs pos="0">
                  <a:schemeClr val="accent1"/>
                </a:gs>
                <a:gs pos="29000">
                  <a:schemeClr val="accent2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 rot="10800000">
              <a:off x="617527" y="4047646"/>
              <a:ext cx="1624800" cy="380700"/>
            </a:xfrm>
            <a:prstGeom prst="rtTriangle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9999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" name="Google Shape;16;p2"/>
          <p:cNvSpPr/>
          <p:nvPr/>
        </p:nvSpPr>
        <p:spPr>
          <a:xfrm rot="10800000" flipH="1">
            <a:off x="624300" y="1092075"/>
            <a:ext cx="7895400" cy="29592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ctrTitle"/>
          </p:nvPr>
        </p:nvSpPr>
        <p:spPr>
          <a:xfrm>
            <a:off x="1101000" y="1738825"/>
            <a:ext cx="6942000" cy="1665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bg>
      <p:bgPr>
        <a:gradFill>
          <a:gsLst>
            <a:gs pos="0">
              <a:srgbClr val="4F5876"/>
            </a:gs>
            <a:gs pos="100000">
              <a:srgbClr val="1D1F25"/>
            </a:gs>
          </a:gsLst>
          <a:lin ang="16198662" scaled="0"/>
        </a:grad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oogle Shape;19;p3"/>
          <p:cNvGrpSpPr/>
          <p:nvPr/>
        </p:nvGrpSpPr>
        <p:grpSpPr>
          <a:xfrm rot="-5400000">
            <a:off x="1362062" y="3581043"/>
            <a:ext cx="866125" cy="1369504"/>
            <a:chOff x="-262307" y="2765255"/>
            <a:chExt cx="2504700" cy="1770300"/>
          </a:xfrm>
        </p:grpSpPr>
        <p:sp>
          <p:nvSpPr>
            <p:cNvPr id="20" name="Google Shape;20;p3"/>
            <p:cNvSpPr/>
            <p:nvPr/>
          </p:nvSpPr>
          <p:spPr>
            <a:xfrm rot="-5400000" flipH="1">
              <a:off x="104893" y="2398055"/>
              <a:ext cx="1770300" cy="2504700"/>
            </a:xfrm>
            <a:prstGeom prst="parallelogram">
              <a:avLst>
                <a:gd name="adj" fmla="val 9167"/>
              </a:avLst>
            </a:prstGeom>
            <a:gradFill>
              <a:gsLst>
                <a:gs pos="0">
                  <a:schemeClr val="accent1"/>
                </a:gs>
                <a:gs pos="29000">
                  <a:schemeClr val="accent2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3"/>
            <p:cNvSpPr/>
            <p:nvPr/>
          </p:nvSpPr>
          <p:spPr>
            <a:xfrm rot="10800000">
              <a:off x="617527" y="4047646"/>
              <a:ext cx="1624800" cy="380700"/>
            </a:xfrm>
            <a:prstGeom prst="rtTriangle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9999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" name="Google Shape;22;p3"/>
          <p:cNvSpPr/>
          <p:nvPr/>
        </p:nvSpPr>
        <p:spPr>
          <a:xfrm rot="10800000" flipH="1">
            <a:off x="630975" y="0"/>
            <a:ext cx="1472100" cy="43839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ctrTitle"/>
          </p:nvPr>
        </p:nvSpPr>
        <p:spPr>
          <a:xfrm>
            <a:off x="2444650" y="1581025"/>
            <a:ext cx="5733300" cy="6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subTitle" idx="1"/>
          </p:nvPr>
        </p:nvSpPr>
        <p:spPr>
          <a:xfrm>
            <a:off x="2444650" y="2276025"/>
            <a:ext cx="5733300" cy="374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oogle Shape;26;p4"/>
          <p:cNvGrpSpPr/>
          <p:nvPr/>
        </p:nvGrpSpPr>
        <p:grpSpPr>
          <a:xfrm rot="10800000">
            <a:off x="6904227" y="249339"/>
            <a:ext cx="2034302" cy="2271600"/>
            <a:chOff x="208025" y="2621275"/>
            <a:chExt cx="2034302" cy="2271600"/>
          </a:xfrm>
        </p:grpSpPr>
        <p:sp>
          <p:nvSpPr>
            <p:cNvPr id="27" name="Google Shape;27;p4"/>
            <p:cNvSpPr/>
            <p:nvPr/>
          </p:nvSpPr>
          <p:spPr>
            <a:xfrm rot="-5400000" flipH="1">
              <a:off x="89375" y="2739925"/>
              <a:ext cx="2271600" cy="2034300"/>
            </a:xfrm>
            <a:prstGeom prst="parallelogram">
              <a:avLst>
                <a:gd name="adj" fmla="val 22770"/>
              </a:avLst>
            </a:pr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4"/>
            <p:cNvSpPr/>
            <p:nvPr/>
          </p:nvSpPr>
          <p:spPr>
            <a:xfrm rot="10800000">
              <a:off x="617527" y="4047646"/>
              <a:ext cx="1624800" cy="380700"/>
            </a:xfrm>
            <a:prstGeom prst="rtTriangle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9999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" name="Google Shape;29;p4"/>
          <p:cNvGrpSpPr/>
          <p:nvPr/>
        </p:nvGrpSpPr>
        <p:grpSpPr>
          <a:xfrm>
            <a:off x="208025" y="2621275"/>
            <a:ext cx="2034302" cy="2271600"/>
            <a:chOff x="208025" y="2621275"/>
            <a:chExt cx="2034302" cy="2271600"/>
          </a:xfrm>
        </p:grpSpPr>
        <p:sp>
          <p:nvSpPr>
            <p:cNvPr id="30" name="Google Shape;30;p4"/>
            <p:cNvSpPr/>
            <p:nvPr/>
          </p:nvSpPr>
          <p:spPr>
            <a:xfrm rot="-5400000" flipH="1">
              <a:off x="89375" y="2739925"/>
              <a:ext cx="2271600" cy="2034300"/>
            </a:xfrm>
            <a:prstGeom prst="parallelogram">
              <a:avLst>
                <a:gd name="adj" fmla="val 22770"/>
              </a:avLst>
            </a:prstGeom>
            <a:gradFill>
              <a:gsLst>
                <a:gs pos="0">
                  <a:schemeClr val="accent1"/>
                </a:gs>
                <a:gs pos="29000">
                  <a:schemeClr val="accent2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4"/>
            <p:cNvSpPr/>
            <p:nvPr/>
          </p:nvSpPr>
          <p:spPr>
            <a:xfrm rot="10800000">
              <a:off x="617527" y="4047646"/>
              <a:ext cx="1624800" cy="380700"/>
            </a:xfrm>
            <a:prstGeom prst="rtTriangle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9999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32;p4"/>
          <p:cNvSpPr/>
          <p:nvPr/>
        </p:nvSpPr>
        <p:spPr>
          <a:xfrm rot="10800000" flipH="1">
            <a:off x="624300" y="1092075"/>
            <a:ext cx="7895400" cy="29592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4"/>
          <p:cNvSpPr/>
          <p:nvPr/>
        </p:nvSpPr>
        <p:spPr>
          <a:xfrm>
            <a:off x="4209475" y="728032"/>
            <a:ext cx="725100" cy="725100"/>
          </a:xfrm>
          <a:prstGeom prst="rect">
            <a:avLst/>
          </a:prstGeom>
          <a:gradFill>
            <a:gsLst>
              <a:gs pos="0">
                <a:srgbClr val="4F5876"/>
              </a:gs>
              <a:gs pos="100000">
                <a:srgbClr val="1D1F25"/>
              </a:gs>
            </a:gsLst>
            <a:lin ang="1619866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34" name="Google Shape;34;p4"/>
          <p:cNvSpPr txBox="1">
            <a:spLocks noGrp="1"/>
          </p:cNvSpPr>
          <p:nvPr>
            <p:ph type="body" idx="1"/>
          </p:nvPr>
        </p:nvSpPr>
        <p:spPr>
          <a:xfrm>
            <a:off x="1262175" y="1553800"/>
            <a:ext cx="6619800" cy="2035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41910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3000"/>
              <a:buChar char="⊳"/>
              <a:defRPr sz="3000"/>
            </a:lvl1pPr>
            <a:lvl2pPr marL="914400" lvl="1" indent="-4191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Char char="▸"/>
              <a:defRPr sz="3000"/>
            </a:lvl2pPr>
            <a:lvl3pPr marL="1371600" lvl="2" indent="-4191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Char char="▸"/>
              <a:defRPr sz="3000"/>
            </a:lvl3pPr>
            <a:lvl4pPr marL="1828800" lvl="3" indent="-4191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Char char="▸"/>
              <a:defRPr sz="3000"/>
            </a:lvl4pPr>
            <a:lvl5pPr marL="2286000" lvl="4" indent="-4191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Char char="▸"/>
              <a:defRPr sz="3000"/>
            </a:lvl5pPr>
            <a:lvl6pPr marL="2743200" lvl="5" indent="-4191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Char char="▸"/>
              <a:defRPr sz="3000"/>
            </a:lvl6pPr>
            <a:lvl7pPr marL="3200400" lvl="6" indent="-4191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Char char="▸"/>
              <a:defRPr sz="3000"/>
            </a:lvl7pPr>
            <a:lvl8pPr marL="3657600" lvl="7" indent="-4191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Char char="▸"/>
              <a:defRPr sz="3000"/>
            </a:lvl8pPr>
            <a:lvl9pPr marL="4114800" lvl="8" indent="-4191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Char char="▸"/>
              <a:defRPr sz="3000"/>
            </a:lvl9pPr>
          </a:lstStyle>
          <a:p>
            <a:endParaRPr/>
          </a:p>
        </p:txBody>
      </p:sp>
      <p:sp>
        <p:nvSpPr>
          <p:cNvPr id="35" name="Google Shape;35;p4"/>
          <p:cNvSpPr txBox="1"/>
          <p:nvPr/>
        </p:nvSpPr>
        <p:spPr>
          <a:xfrm>
            <a:off x="4209450" y="855225"/>
            <a:ext cx="7251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b="1">
                <a:solidFill>
                  <a:schemeClr val="lt1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rPr>
              <a:t>“</a:t>
            </a:r>
            <a:endParaRPr sz="6000" b="1">
              <a:solidFill>
                <a:schemeClr val="lt1"/>
              </a:solidFill>
              <a:latin typeface="Encode Sans Semi Condensed"/>
              <a:ea typeface="Encode Sans Semi Condensed"/>
              <a:cs typeface="Encode Sans Semi Condensed"/>
              <a:sym typeface="Encode Sans Semi Condensed"/>
            </a:endParaRPr>
          </a:p>
        </p:txBody>
      </p:sp>
      <p:sp>
        <p:nvSpPr>
          <p:cNvPr id="36" name="Google Shape;36;p4"/>
          <p:cNvSpPr txBox="1">
            <a:spLocks noGrp="1"/>
          </p:cNvSpPr>
          <p:nvPr>
            <p:ph type="sldNum" idx="12"/>
          </p:nvPr>
        </p:nvSpPr>
        <p:spPr>
          <a:xfrm>
            <a:off x="4329300" y="4612325"/>
            <a:ext cx="485400" cy="531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buNone/>
              <a:defRPr>
                <a:solidFill>
                  <a:schemeClr val="accent2"/>
                </a:solidFill>
              </a:defRPr>
            </a:lvl1pPr>
            <a:lvl2pPr lvl="1" algn="ctr">
              <a:buNone/>
              <a:defRPr>
                <a:solidFill>
                  <a:schemeClr val="accent2"/>
                </a:solidFill>
              </a:defRPr>
            </a:lvl2pPr>
            <a:lvl3pPr lvl="2" algn="ctr">
              <a:buNone/>
              <a:defRPr>
                <a:solidFill>
                  <a:schemeClr val="accent2"/>
                </a:solidFill>
              </a:defRPr>
            </a:lvl3pPr>
            <a:lvl4pPr lvl="3" algn="ctr">
              <a:buNone/>
              <a:defRPr>
                <a:solidFill>
                  <a:schemeClr val="accent2"/>
                </a:solidFill>
              </a:defRPr>
            </a:lvl4pPr>
            <a:lvl5pPr lvl="4" algn="ctr">
              <a:buNone/>
              <a:defRPr>
                <a:solidFill>
                  <a:schemeClr val="accent2"/>
                </a:solidFill>
              </a:defRPr>
            </a:lvl5pPr>
            <a:lvl6pPr lvl="5" algn="ctr">
              <a:buNone/>
              <a:defRPr>
                <a:solidFill>
                  <a:schemeClr val="accent2"/>
                </a:solidFill>
              </a:defRPr>
            </a:lvl6pPr>
            <a:lvl7pPr lvl="6" algn="ctr">
              <a:buNone/>
              <a:defRPr>
                <a:solidFill>
                  <a:schemeClr val="accent2"/>
                </a:solidFill>
              </a:defRPr>
            </a:lvl7pPr>
            <a:lvl8pPr lvl="7" algn="ctr">
              <a:buNone/>
              <a:defRPr>
                <a:solidFill>
                  <a:schemeClr val="accent2"/>
                </a:solidFill>
              </a:defRPr>
            </a:lvl8pPr>
            <a:lvl9pPr lvl="8" algn="ctr">
              <a:buNone/>
              <a:defRPr>
                <a:solidFill>
                  <a:schemeClr val="accent2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oogle Shape;38;p5"/>
          <p:cNvGrpSpPr/>
          <p:nvPr/>
        </p:nvGrpSpPr>
        <p:grpSpPr>
          <a:xfrm>
            <a:off x="0" y="277661"/>
            <a:ext cx="7817376" cy="1293452"/>
            <a:chOff x="0" y="277661"/>
            <a:chExt cx="7817376" cy="1293452"/>
          </a:xfrm>
        </p:grpSpPr>
        <p:sp>
          <p:nvSpPr>
            <p:cNvPr id="39" name="Google Shape;39;p5"/>
            <p:cNvSpPr/>
            <p:nvPr/>
          </p:nvSpPr>
          <p:spPr>
            <a:xfrm rot="-5400000" flipH="1">
              <a:off x="112050" y="481364"/>
              <a:ext cx="977700" cy="1201800"/>
            </a:xfrm>
            <a:prstGeom prst="parallelogram">
              <a:avLst>
                <a:gd name="adj" fmla="val 10943"/>
              </a:avLst>
            </a:prstGeom>
            <a:gradFill>
              <a:gsLst>
                <a:gs pos="0">
                  <a:schemeClr val="accent1"/>
                </a:gs>
                <a:gs pos="29000">
                  <a:schemeClr val="accent2"/>
                </a:gs>
                <a:gs pos="100000">
                  <a:schemeClr val="accent3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5"/>
            <p:cNvSpPr/>
            <p:nvPr/>
          </p:nvSpPr>
          <p:spPr>
            <a:xfrm rot="10800000">
              <a:off x="278209" y="1169850"/>
              <a:ext cx="927900" cy="297900"/>
            </a:xfrm>
            <a:prstGeom prst="rtTriangle">
              <a:avLst/>
            </a:prstGeom>
            <a:gradFill>
              <a:gsLst>
                <a:gs pos="0">
                  <a:schemeClr val="accent1"/>
                </a:gs>
                <a:gs pos="47000">
                  <a:schemeClr val="accent1"/>
                </a:gs>
                <a:gs pos="100000">
                  <a:schemeClr val="accent2"/>
                </a:gs>
              </a:gsLst>
              <a:lin ang="59999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1" name="Google Shape;41;p5"/>
            <p:cNvGrpSpPr/>
            <p:nvPr/>
          </p:nvGrpSpPr>
          <p:grpSpPr>
            <a:xfrm>
              <a:off x="284659" y="277661"/>
              <a:ext cx="7532717" cy="895903"/>
              <a:chOff x="0" y="266575"/>
              <a:chExt cx="6046490" cy="1687200"/>
            </a:xfrm>
          </p:grpSpPr>
          <p:sp>
            <p:nvSpPr>
              <p:cNvPr id="42" name="Google Shape;42;p5"/>
              <p:cNvSpPr/>
              <p:nvPr/>
            </p:nvSpPr>
            <p:spPr>
              <a:xfrm rot="10800000" flipH="1">
                <a:off x="0" y="266575"/>
                <a:ext cx="5867700" cy="1687200"/>
              </a:xfrm>
              <a:prstGeom prst="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3;p5"/>
              <p:cNvSpPr/>
              <p:nvPr/>
            </p:nvSpPr>
            <p:spPr>
              <a:xfrm rot="10800000">
                <a:off x="5864390" y="266658"/>
                <a:ext cx="182100" cy="1684500"/>
              </a:xfrm>
              <a:prstGeom prst="triangle">
                <a:avLst>
                  <a:gd name="adj" fmla="val 100000"/>
                </a:avLst>
              </a:pr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4" name="Google Shape;44;p5"/>
          <p:cNvGrpSpPr/>
          <p:nvPr/>
        </p:nvGrpSpPr>
        <p:grpSpPr>
          <a:xfrm rot="10800000" flipH="1">
            <a:off x="8543953" y="4243733"/>
            <a:ext cx="600055" cy="374899"/>
            <a:chOff x="5211448" y="3165393"/>
            <a:chExt cx="1477967" cy="784800"/>
          </a:xfrm>
        </p:grpSpPr>
        <p:sp>
          <p:nvSpPr>
            <p:cNvPr id="45" name="Google Shape;45;p5"/>
            <p:cNvSpPr/>
            <p:nvPr/>
          </p:nvSpPr>
          <p:spPr>
            <a:xfrm rot="-5400000" flipH="1">
              <a:off x="5558565" y="2819343"/>
              <a:ext cx="784800" cy="1476900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5"/>
            <p:cNvSpPr/>
            <p:nvPr/>
          </p:nvSpPr>
          <p:spPr>
            <a:xfrm rot="10800000" flipH="1">
              <a:off x="5211448" y="3169975"/>
              <a:ext cx="1477800" cy="389700"/>
            </a:xfrm>
            <a:prstGeom prst="rtTriangle">
              <a:avLst/>
            </a:prstGeom>
            <a:gradFill>
              <a:gsLst>
                <a:gs pos="0">
                  <a:schemeClr val="accent1"/>
                </a:gs>
                <a:gs pos="47000">
                  <a:schemeClr val="accent1"/>
                </a:gs>
                <a:gs pos="100000">
                  <a:schemeClr val="accent2"/>
                </a:gs>
              </a:gsLst>
              <a:lin ang="59999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" name="Google Shape;47;p5"/>
          <p:cNvGrpSpPr/>
          <p:nvPr/>
        </p:nvGrpSpPr>
        <p:grpSpPr>
          <a:xfrm flipH="1">
            <a:off x="8385351" y="4612318"/>
            <a:ext cx="758573" cy="531131"/>
            <a:chOff x="0" y="266575"/>
            <a:chExt cx="7503194" cy="1687200"/>
          </a:xfrm>
        </p:grpSpPr>
        <p:sp>
          <p:nvSpPr>
            <p:cNvPr id="48" name="Google Shape;48;p5"/>
            <p:cNvSpPr/>
            <p:nvPr/>
          </p:nvSpPr>
          <p:spPr>
            <a:xfrm rot="10800000" flipH="1">
              <a:off x="0" y="266575"/>
              <a:ext cx="5867700" cy="1687200"/>
            </a:xfrm>
            <a:prstGeom prst="rect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38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5"/>
            <p:cNvSpPr/>
            <p:nvPr/>
          </p:nvSpPr>
          <p:spPr>
            <a:xfrm rot="10800000">
              <a:off x="5808794" y="266660"/>
              <a:ext cx="1694400" cy="1684500"/>
            </a:xfrm>
            <a:prstGeom prst="triangle">
              <a:avLst>
                <a:gd name="adj" fmla="val 100000"/>
              </a:avLst>
            </a:pr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38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0" name="Google Shape;50;p5"/>
          <p:cNvSpPr txBox="1">
            <a:spLocks noGrp="1"/>
          </p:cNvSpPr>
          <p:nvPr>
            <p:ph type="title"/>
          </p:nvPr>
        </p:nvSpPr>
        <p:spPr>
          <a:xfrm>
            <a:off x="533400" y="277650"/>
            <a:ext cx="6840600" cy="895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5"/>
          <p:cNvSpPr txBox="1">
            <a:spLocks noGrp="1"/>
          </p:cNvSpPr>
          <p:nvPr>
            <p:ph type="body" idx="1"/>
          </p:nvPr>
        </p:nvSpPr>
        <p:spPr>
          <a:xfrm>
            <a:off x="1206100" y="1706200"/>
            <a:ext cx="7026900" cy="306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SzPts val="2400"/>
              <a:buChar char="⊳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▸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▸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▸"/>
              <a:defRPr/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SzPts val="2400"/>
              <a:buChar char="▸"/>
              <a:defRPr/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SzPts val="2400"/>
              <a:buChar char="▸"/>
              <a:defRPr/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SzPts val="2400"/>
              <a:buChar char="▸"/>
              <a:defRPr/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SzPts val="2400"/>
              <a:buChar char="▸"/>
              <a:defRPr/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SzPts val="2400"/>
              <a:buChar char="▸"/>
              <a:defRPr/>
            </a:lvl9pPr>
          </a:lstStyle>
          <a:p>
            <a:endParaRPr/>
          </a:p>
        </p:txBody>
      </p:sp>
      <p:sp>
        <p:nvSpPr>
          <p:cNvPr id="52" name="Google Shape;52;p5"/>
          <p:cNvSpPr txBox="1">
            <a:spLocks noGrp="1"/>
          </p:cNvSpPr>
          <p:nvPr>
            <p:ph type="sldNum" idx="12"/>
          </p:nvPr>
        </p:nvSpPr>
        <p:spPr>
          <a:xfrm>
            <a:off x="8543950" y="4612325"/>
            <a:ext cx="485400" cy="531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8"/>
          <p:cNvSpPr/>
          <p:nvPr/>
        </p:nvSpPr>
        <p:spPr>
          <a:xfrm rot="-5400000" flipH="1">
            <a:off x="112050" y="481364"/>
            <a:ext cx="977700" cy="1201800"/>
          </a:xfrm>
          <a:prstGeom prst="parallelogram">
            <a:avLst>
              <a:gd name="adj" fmla="val 10943"/>
            </a:avLst>
          </a:prstGeom>
          <a:gradFill>
            <a:gsLst>
              <a:gs pos="0">
                <a:schemeClr val="accent1"/>
              </a:gs>
              <a:gs pos="29000">
                <a:schemeClr val="accent2"/>
              </a:gs>
              <a:gs pos="100000">
                <a:schemeClr val="accent3"/>
              </a:gs>
            </a:gsLst>
            <a:lin ang="54007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8"/>
          <p:cNvSpPr/>
          <p:nvPr/>
        </p:nvSpPr>
        <p:spPr>
          <a:xfrm rot="10800000">
            <a:off x="278209" y="1169850"/>
            <a:ext cx="927900" cy="297900"/>
          </a:xfrm>
          <a:prstGeom prst="rtTriangle">
            <a:avLst/>
          </a:prstGeom>
          <a:gradFill>
            <a:gsLst>
              <a:gs pos="0">
                <a:schemeClr val="accent1"/>
              </a:gs>
              <a:gs pos="47000">
                <a:schemeClr val="accent1"/>
              </a:gs>
              <a:gs pos="100000">
                <a:schemeClr val="accent2"/>
              </a:gs>
            </a:gsLst>
            <a:lin ang="59999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9" name="Google Shape;89;p8"/>
          <p:cNvGrpSpPr/>
          <p:nvPr/>
        </p:nvGrpSpPr>
        <p:grpSpPr>
          <a:xfrm>
            <a:off x="284659" y="277661"/>
            <a:ext cx="7532717" cy="895903"/>
            <a:chOff x="0" y="266575"/>
            <a:chExt cx="6046490" cy="1687200"/>
          </a:xfrm>
        </p:grpSpPr>
        <p:sp>
          <p:nvSpPr>
            <p:cNvPr id="90" name="Google Shape;90;p8"/>
            <p:cNvSpPr/>
            <p:nvPr/>
          </p:nvSpPr>
          <p:spPr>
            <a:xfrm rot="10800000" flipH="1">
              <a:off x="0" y="266575"/>
              <a:ext cx="5867700" cy="1687200"/>
            </a:xfrm>
            <a:prstGeom prst="rect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8"/>
            <p:cNvSpPr/>
            <p:nvPr/>
          </p:nvSpPr>
          <p:spPr>
            <a:xfrm rot="10800000">
              <a:off x="5864390" y="266658"/>
              <a:ext cx="182100" cy="1684500"/>
            </a:xfrm>
            <a:prstGeom prst="triangle">
              <a:avLst>
                <a:gd name="adj" fmla="val 100000"/>
              </a:avLst>
            </a:pr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" name="Google Shape;92;p8"/>
          <p:cNvGrpSpPr/>
          <p:nvPr/>
        </p:nvGrpSpPr>
        <p:grpSpPr>
          <a:xfrm rot="10800000" flipH="1">
            <a:off x="8543953" y="4243733"/>
            <a:ext cx="600055" cy="374899"/>
            <a:chOff x="5211448" y="3165393"/>
            <a:chExt cx="1477967" cy="784800"/>
          </a:xfrm>
        </p:grpSpPr>
        <p:sp>
          <p:nvSpPr>
            <p:cNvPr id="93" name="Google Shape;93;p8"/>
            <p:cNvSpPr/>
            <p:nvPr/>
          </p:nvSpPr>
          <p:spPr>
            <a:xfrm rot="-5400000" flipH="1">
              <a:off x="5558565" y="2819343"/>
              <a:ext cx="784800" cy="1476900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8"/>
            <p:cNvSpPr/>
            <p:nvPr/>
          </p:nvSpPr>
          <p:spPr>
            <a:xfrm rot="10800000" flipH="1">
              <a:off x="5211448" y="3169975"/>
              <a:ext cx="1477800" cy="389700"/>
            </a:xfrm>
            <a:prstGeom prst="rtTriangle">
              <a:avLst/>
            </a:prstGeom>
            <a:gradFill>
              <a:gsLst>
                <a:gs pos="0">
                  <a:schemeClr val="accent1"/>
                </a:gs>
                <a:gs pos="47000">
                  <a:schemeClr val="accent1"/>
                </a:gs>
                <a:gs pos="100000">
                  <a:schemeClr val="accent2"/>
                </a:gs>
              </a:gsLst>
              <a:lin ang="59999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5" name="Google Shape;95;p8"/>
          <p:cNvGrpSpPr/>
          <p:nvPr/>
        </p:nvGrpSpPr>
        <p:grpSpPr>
          <a:xfrm flipH="1">
            <a:off x="8385351" y="4612318"/>
            <a:ext cx="758573" cy="531131"/>
            <a:chOff x="0" y="266575"/>
            <a:chExt cx="7503194" cy="1687200"/>
          </a:xfrm>
        </p:grpSpPr>
        <p:sp>
          <p:nvSpPr>
            <p:cNvPr id="96" name="Google Shape;96;p8"/>
            <p:cNvSpPr/>
            <p:nvPr/>
          </p:nvSpPr>
          <p:spPr>
            <a:xfrm rot="10800000" flipH="1">
              <a:off x="0" y="266575"/>
              <a:ext cx="5867700" cy="1687200"/>
            </a:xfrm>
            <a:prstGeom prst="rect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38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8"/>
            <p:cNvSpPr/>
            <p:nvPr/>
          </p:nvSpPr>
          <p:spPr>
            <a:xfrm rot="10800000">
              <a:off x="5808794" y="266660"/>
              <a:ext cx="1694400" cy="1684500"/>
            </a:xfrm>
            <a:prstGeom prst="triangle">
              <a:avLst>
                <a:gd name="adj" fmla="val 100000"/>
              </a:avLst>
            </a:pr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38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8" name="Google Shape;98;p8"/>
          <p:cNvSpPr txBox="1">
            <a:spLocks noGrp="1"/>
          </p:cNvSpPr>
          <p:nvPr>
            <p:ph type="title"/>
          </p:nvPr>
        </p:nvSpPr>
        <p:spPr>
          <a:xfrm>
            <a:off x="533400" y="277650"/>
            <a:ext cx="6840600" cy="895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8"/>
          <p:cNvSpPr txBox="1">
            <a:spLocks noGrp="1"/>
          </p:cNvSpPr>
          <p:nvPr>
            <p:ph type="sldNum" idx="12"/>
          </p:nvPr>
        </p:nvSpPr>
        <p:spPr>
          <a:xfrm>
            <a:off x="8543950" y="4612325"/>
            <a:ext cx="485400" cy="531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" name="Google Shape;109;p10"/>
          <p:cNvGrpSpPr/>
          <p:nvPr/>
        </p:nvGrpSpPr>
        <p:grpSpPr>
          <a:xfrm rot="10800000" flipH="1">
            <a:off x="8543953" y="4243733"/>
            <a:ext cx="600055" cy="374899"/>
            <a:chOff x="5211448" y="3165393"/>
            <a:chExt cx="1477967" cy="784800"/>
          </a:xfrm>
        </p:grpSpPr>
        <p:sp>
          <p:nvSpPr>
            <p:cNvPr id="110" name="Google Shape;110;p10"/>
            <p:cNvSpPr/>
            <p:nvPr/>
          </p:nvSpPr>
          <p:spPr>
            <a:xfrm rot="-5400000" flipH="1">
              <a:off x="5558565" y="2819343"/>
              <a:ext cx="784800" cy="1476900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10"/>
            <p:cNvSpPr/>
            <p:nvPr/>
          </p:nvSpPr>
          <p:spPr>
            <a:xfrm rot="10800000" flipH="1">
              <a:off x="5211448" y="3169975"/>
              <a:ext cx="1477800" cy="389700"/>
            </a:xfrm>
            <a:prstGeom prst="rtTriangle">
              <a:avLst/>
            </a:prstGeom>
            <a:gradFill>
              <a:gsLst>
                <a:gs pos="0">
                  <a:schemeClr val="accent1"/>
                </a:gs>
                <a:gs pos="47000">
                  <a:schemeClr val="accent1"/>
                </a:gs>
                <a:gs pos="100000">
                  <a:schemeClr val="accent2"/>
                </a:gs>
              </a:gsLst>
              <a:lin ang="59999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2" name="Google Shape;112;p10"/>
          <p:cNvGrpSpPr/>
          <p:nvPr/>
        </p:nvGrpSpPr>
        <p:grpSpPr>
          <a:xfrm flipH="1">
            <a:off x="8385351" y="4612318"/>
            <a:ext cx="758573" cy="531131"/>
            <a:chOff x="0" y="266575"/>
            <a:chExt cx="7503194" cy="1687200"/>
          </a:xfrm>
        </p:grpSpPr>
        <p:sp>
          <p:nvSpPr>
            <p:cNvPr id="113" name="Google Shape;113;p10"/>
            <p:cNvSpPr/>
            <p:nvPr/>
          </p:nvSpPr>
          <p:spPr>
            <a:xfrm rot="10800000" flipH="1">
              <a:off x="0" y="266575"/>
              <a:ext cx="5867700" cy="1687200"/>
            </a:xfrm>
            <a:prstGeom prst="rect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38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10"/>
            <p:cNvSpPr/>
            <p:nvPr/>
          </p:nvSpPr>
          <p:spPr>
            <a:xfrm rot="10800000">
              <a:off x="5808794" y="266660"/>
              <a:ext cx="1694400" cy="1684500"/>
            </a:xfrm>
            <a:prstGeom prst="triangle">
              <a:avLst>
                <a:gd name="adj" fmla="val 100000"/>
              </a:avLst>
            </a:pr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38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5" name="Google Shape;115;p10"/>
          <p:cNvSpPr txBox="1">
            <a:spLocks noGrp="1"/>
          </p:cNvSpPr>
          <p:nvPr>
            <p:ph type="sldNum" idx="12"/>
          </p:nvPr>
        </p:nvSpPr>
        <p:spPr>
          <a:xfrm>
            <a:off x="8543950" y="4612325"/>
            <a:ext cx="485400" cy="531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16" name="Google Shape;116;p10"/>
          <p:cNvGrpSpPr/>
          <p:nvPr/>
        </p:nvGrpSpPr>
        <p:grpSpPr>
          <a:xfrm flipH="1">
            <a:off x="1" y="524824"/>
            <a:ext cx="600055" cy="374899"/>
            <a:chOff x="5211448" y="3165393"/>
            <a:chExt cx="1477967" cy="784800"/>
          </a:xfrm>
        </p:grpSpPr>
        <p:sp>
          <p:nvSpPr>
            <p:cNvPr id="117" name="Google Shape;117;p10"/>
            <p:cNvSpPr/>
            <p:nvPr/>
          </p:nvSpPr>
          <p:spPr>
            <a:xfrm rot="-5400000" flipH="1">
              <a:off x="5558565" y="2819343"/>
              <a:ext cx="784800" cy="1476900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10"/>
            <p:cNvSpPr/>
            <p:nvPr/>
          </p:nvSpPr>
          <p:spPr>
            <a:xfrm rot="10800000" flipH="1">
              <a:off x="5211448" y="3169975"/>
              <a:ext cx="1477800" cy="389700"/>
            </a:xfrm>
            <a:prstGeom prst="rtTriangle">
              <a:avLst/>
            </a:prstGeom>
            <a:gradFill>
              <a:gsLst>
                <a:gs pos="0">
                  <a:schemeClr val="accent1"/>
                </a:gs>
                <a:gs pos="47000">
                  <a:schemeClr val="accent1"/>
                </a:gs>
                <a:gs pos="100000">
                  <a:schemeClr val="accent2"/>
                </a:gs>
              </a:gsLst>
              <a:lin ang="59999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9" name="Google Shape;119;p10"/>
          <p:cNvGrpSpPr/>
          <p:nvPr/>
        </p:nvGrpSpPr>
        <p:grpSpPr>
          <a:xfrm rot="10800000" flipH="1">
            <a:off x="84" y="8"/>
            <a:ext cx="758573" cy="531131"/>
            <a:chOff x="0" y="266575"/>
            <a:chExt cx="7503194" cy="1687200"/>
          </a:xfrm>
        </p:grpSpPr>
        <p:sp>
          <p:nvSpPr>
            <p:cNvPr id="120" name="Google Shape;120;p10"/>
            <p:cNvSpPr/>
            <p:nvPr/>
          </p:nvSpPr>
          <p:spPr>
            <a:xfrm rot="10800000" flipH="1">
              <a:off x="0" y="266575"/>
              <a:ext cx="5867700" cy="1687200"/>
            </a:xfrm>
            <a:prstGeom prst="rect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38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10"/>
            <p:cNvSpPr/>
            <p:nvPr/>
          </p:nvSpPr>
          <p:spPr>
            <a:xfrm rot="10800000">
              <a:off x="5808794" y="266660"/>
              <a:ext cx="1694400" cy="1684500"/>
            </a:xfrm>
            <a:prstGeom prst="triangle">
              <a:avLst>
                <a:gd name="adj" fmla="val 100000"/>
              </a:avLst>
            </a:pr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38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33400" y="277650"/>
            <a:ext cx="6840600" cy="895800"/>
          </a:xfrm>
          <a:prstGeom prst="rect">
            <a:avLst/>
          </a:prstGeom>
          <a:noFill/>
          <a:ln>
            <a:noFill/>
          </a:ln>
          <a:effectLst>
            <a:outerShdw blurRad="28575" dist="9525" dir="5400000" algn="bl" rotWithShape="0">
              <a:schemeClr val="dk1">
                <a:alpha val="15000"/>
              </a:scheme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Encode Sans Semi Condensed SemiBold"/>
              <a:buNone/>
              <a:defRPr sz="3200">
                <a:solidFill>
                  <a:schemeClr val="lt1"/>
                </a:solidFill>
                <a:latin typeface="Encode Sans Semi Condensed SemiBold"/>
                <a:ea typeface="Encode Sans Semi Condensed SemiBold"/>
                <a:cs typeface="Encode Sans Semi Condensed SemiBold"/>
                <a:sym typeface="Encode Sans Semi Condensed SemiBold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Encode Sans Semi Condensed SemiBold"/>
              <a:buNone/>
              <a:defRPr sz="3200">
                <a:solidFill>
                  <a:schemeClr val="lt1"/>
                </a:solidFill>
                <a:latin typeface="Encode Sans Semi Condensed SemiBold"/>
                <a:ea typeface="Encode Sans Semi Condensed SemiBold"/>
                <a:cs typeface="Encode Sans Semi Condensed SemiBold"/>
                <a:sym typeface="Encode Sans Semi Condensed SemiBold"/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Encode Sans Semi Condensed SemiBold"/>
              <a:buNone/>
              <a:defRPr sz="3200">
                <a:solidFill>
                  <a:schemeClr val="lt1"/>
                </a:solidFill>
                <a:latin typeface="Encode Sans Semi Condensed SemiBold"/>
                <a:ea typeface="Encode Sans Semi Condensed SemiBold"/>
                <a:cs typeface="Encode Sans Semi Condensed SemiBold"/>
                <a:sym typeface="Encode Sans Semi Condensed SemiBold"/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Encode Sans Semi Condensed SemiBold"/>
              <a:buNone/>
              <a:defRPr sz="3200">
                <a:solidFill>
                  <a:schemeClr val="lt1"/>
                </a:solidFill>
                <a:latin typeface="Encode Sans Semi Condensed SemiBold"/>
                <a:ea typeface="Encode Sans Semi Condensed SemiBold"/>
                <a:cs typeface="Encode Sans Semi Condensed SemiBold"/>
                <a:sym typeface="Encode Sans Semi Condensed SemiBold"/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Encode Sans Semi Condensed SemiBold"/>
              <a:buNone/>
              <a:defRPr sz="3200">
                <a:solidFill>
                  <a:schemeClr val="lt1"/>
                </a:solidFill>
                <a:latin typeface="Encode Sans Semi Condensed SemiBold"/>
                <a:ea typeface="Encode Sans Semi Condensed SemiBold"/>
                <a:cs typeface="Encode Sans Semi Condensed SemiBold"/>
                <a:sym typeface="Encode Sans Semi Condensed SemiBold"/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Encode Sans Semi Condensed SemiBold"/>
              <a:buNone/>
              <a:defRPr sz="3200">
                <a:solidFill>
                  <a:schemeClr val="lt1"/>
                </a:solidFill>
                <a:latin typeface="Encode Sans Semi Condensed SemiBold"/>
                <a:ea typeface="Encode Sans Semi Condensed SemiBold"/>
                <a:cs typeface="Encode Sans Semi Condensed SemiBold"/>
                <a:sym typeface="Encode Sans Semi Condensed SemiBold"/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Encode Sans Semi Condensed SemiBold"/>
              <a:buNone/>
              <a:defRPr sz="3200">
                <a:solidFill>
                  <a:schemeClr val="lt1"/>
                </a:solidFill>
                <a:latin typeface="Encode Sans Semi Condensed SemiBold"/>
                <a:ea typeface="Encode Sans Semi Condensed SemiBold"/>
                <a:cs typeface="Encode Sans Semi Condensed SemiBold"/>
                <a:sym typeface="Encode Sans Semi Condensed SemiBold"/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Encode Sans Semi Condensed SemiBold"/>
              <a:buNone/>
              <a:defRPr sz="3200">
                <a:solidFill>
                  <a:schemeClr val="lt1"/>
                </a:solidFill>
                <a:latin typeface="Encode Sans Semi Condensed SemiBold"/>
                <a:ea typeface="Encode Sans Semi Condensed SemiBold"/>
                <a:cs typeface="Encode Sans Semi Condensed SemiBold"/>
                <a:sym typeface="Encode Sans Semi Condensed SemiBold"/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Encode Sans Semi Condensed SemiBold"/>
              <a:buNone/>
              <a:defRPr sz="3200">
                <a:solidFill>
                  <a:schemeClr val="lt1"/>
                </a:solidFill>
                <a:latin typeface="Encode Sans Semi Condensed SemiBold"/>
                <a:ea typeface="Encode Sans Semi Condensed SemiBold"/>
                <a:cs typeface="Encode Sans Semi Condensed SemiBold"/>
                <a:sym typeface="Encode Sans Semi Condensed Semi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470125" y="1553800"/>
            <a:ext cx="6915300" cy="306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Encode Sans Semi Condensed Light"/>
              <a:buChar char="⊳"/>
              <a:defRPr sz="2400">
                <a:solidFill>
                  <a:schemeClr val="dk1"/>
                </a:solidFill>
                <a:latin typeface="Encode Sans Semi Condensed Light"/>
                <a:ea typeface="Encode Sans Semi Condensed Light"/>
                <a:cs typeface="Encode Sans Semi Condensed Light"/>
                <a:sym typeface="Encode Sans Semi Condensed Light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Encode Sans Semi Condensed Light"/>
              <a:buChar char="▸"/>
              <a:defRPr sz="2400">
                <a:solidFill>
                  <a:schemeClr val="dk1"/>
                </a:solidFill>
                <a:latin typeface="Encode Sans Semi Condensed Light"/>
                <a:ea typeface="Encode Sans Semi Condensed Light"/>
                <a:cs typeface="Encode Sans Semi Condensed Light"/>
                <a:sym typeface="Encode Sans Semi Condensed Light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Encode Sans Semi Condensed Light"/>
              <a:buChar char="▸"/>
              <a:defRPr sz="2400">
                <a:solidFill>
                  <a:schemeClr val="dk1"/>
                </a:solidFill>
                <a:latin typeface="Encode Sans Semi Condensed Light"/>
                <a:ea typeface="Encode Sans Semi Condensed Light"/>
                <a:cs typeface="Encode Sans Semi Condensed Light"/>
                <a:sym typeface="Encode Sans Semi Condensed Light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Encode Sans Semi Condensed Light"/>
              <a:buChar char="▸"/>
              <a:defRPr sz="2400">
                <a:solidFill>
                  <a:schemeClr val="dk1"/>
                </a:solidFill>
                <a:latin typeface="Encode Sans Semi Condensed Light"/>
                <a:ea typeface="Encode Sans Semi Condensed Light"/>
                <a:cs typeface="Encode Sans Semi Condensed Light"/>
                <a:sym typeface="Encode Sans Semi Condensed Light"/>
              </a:defRPr>
            </a:lvl4pPr>
            <a:lvl5pPr marL="2286000" lvl="4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ncode Sans Semi Condensed Light"/>
              <a:buChar char="▸"/>
              <a:defRPr sz="2400">
                <a:solidFill>
                  <a:schemeClr val="dk1"/>
                </a:solidFill>
                <a:latin typeface="Encode Sans Semi Condensed Light"/>
                <a:ea typeface="Encode Sans Semi Condensed Light"/>
                <a:cs typeface="Encode Sans Semi Condensed Light"/>
                <a:sym typeface="Encode Sans Semi Condensed Light"/>
              </a:defRPr>
            </a:lvl5pPr>
            <a:lvl6pPr marL="2743200" lvl="5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ncode Sans Semi Condensed Light"/>
              <a:buChar char="▸"/>
              <a:defRPr sz="2400">
                <a:solidFill>
                  <a:schemeClr val="dk1"/>
                </a:solidFill>
                <a:latin typeface="Encode Sans Semi Condensed Light"/>
                <a:ea typeface="Encode Sans Semi Condensed Light"/>
                <a:cs typeface="Encode Sans Semi Condensed Light"/>
                <a:sym typeface="Encode Sans Semi Condensed Light"/>
              </a:defRPr>
            </a:lvl6pPr>
            <a:lvl7pPr marL="3200400" lvl="6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ncode Sans Semi Condensed Light"/>
              <a:buChar char="▸"/>
              <a:defRPr sz="2400">
                <a:solidFill>
                  <a:schemeClr val="dk1"/>
                </a:solidFill>
                <a:latin typeface="Encode Sans Semi Condensed Light"/>
                <a:ea typeface="Encode Sans Semi Condensed Light"/>
                <a:cs typeface="Encode Sans Semi Condensed Light"/>
                <a:sym typeface="Encode Sans Semi Condensed Light"/>
              </a:defRPr>
            </a:lvl7pPr>
            <a:lvl8pPr marL="3657600" lvl="7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ncode Sans Semi Condensed Light"/>
              <a:buChar char="▸"/>
              <a:defRPr sz="2400">
                <a:solidFill>
                  <a:schemeClr val="dk1"/>
                </a:solidFill>
                <a:latin typeface="Encode Sans Semi Condensed Light"/>
                <a:ea typeface="Encode Sans Semi Condensed Light"/>
                <a:cs typeface="Encode Sans Semi Condensed Light"/>
                <a:sym typeface="Encode Sans Semi Condensed Light"/>
              </a:defRPr>
            </a:lvl8pPr>
            <a:lvl9pPr marL="4114800" lvl="8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ncode Sans Semi Condensed Light"/>
              <a:buChar char="▸"/>
              <a:defRPr sz="2400">
                <a:solidFill>
                  <a:schemeClr val="dk1"/>
                </a:solidFill>
                <a:latin typeface="Encode Sans Semi Condensed Light"/>
                <a:ea typeface="Encode Sans Semi Condensed Light"/>
                <a:cs typeface="Encode Sans Semi Condensed Light"/>
                <a:sym typeface="Encode Sans Semi Condensed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43950" y="4612325"/>
            <a:ext cx="485400" cy="5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buNone/>
              <a:defRPr sz="1300">
                <a:solidFill>
                  <a:schemeClr val="lt1"/>
                </a:solidFill>
                <a:latin typeface="Encode Sans Semi Condensed SemiBold"/>
                <a:ea typeface="Encode Sans Semi Condensed SemiBold"/>
                <a:cs typeface="Encode Sans Semi Condensed SemiBold"/>
                <a:sym typeface="Encode Sans Semi Condensed SemiBold"/>
              </a:defRPr>
            </a:lvl1pPr>
            <a:lvl2pPr lvl="1" algn="r">
              <a:buNone/>
              <a:defRPr sz="1300">
                <a:solidFill>
                  <a:schemeClr val="lt1"/>
                </a:solidFill>
                <a:latin typeface="Encode Sans Semi Condensed SemiBold"/>
                <a:ea typeface="Encode Sans Semi Condensed SemiBold"/>
                <a:cs typeface="Encode Sans Semi Condensed SemiBold"/>
                <a:sym typeface="Encode Sans Semi Condensed SemiBold"/>
              </a:defRPr>
            </a:lvl2pPr>
            <a:lvl3pPr lvl="2" algn="r">
              <a:buNone/>
              <a:defRPr sz="1300">
                <a:solidFill>
                  <a:schemeClr val="lt1"/>
                </a:solidFill>
                <a:latin typeface="Encode Sans Semi Condensed SemiBold"/>
                <a:ea typeface="Encode Sans Semi Condensed SemiBold"/>
                <a:cs typeface="Encode Sans Semi Condensed SemiBold"/>
                <a:sym typeface="Encode Sans Semi Condensed SemiBold"/>
              </a:defRPr>
            </a:lvl3pPr>
            <a:lvl4pPr lvl="3" algn="r">
              <a:buNone/>
              <a:defRPr sz="1300">
                <a:solidFill>
                  <a:schemeClr val="lt1"/>
                </a:solidFill>
                <a:latin typeface="Encode Sans Semi Condensed SemiBold"/>
                <a:ea typeface="Encode Sans Semi Condensed SemiBold"/>
                <a:cs typeface="Encode Sans Semi Condensed SemiBold"/>
                <a:sym typeface="Encode Sans Semi Condensed SemiBold"/>
              </a:defRPr>
            </a:lvl4pPr>
            <a:lvl5pPr lvl="4" algn="r">
              <a:buNone/>
              <a:defRPr sz="1300">
                <a:solidFill>
                  <a:schemeClr val="lt1"/>
                </a:solidFill>
                <a:latin typeface="Encode Sans Semi Condensed SemiBold"/>
                <a:ea typeface="Encode Sans Semi Condensed SemiBold"/>
                <a:cs typeface="Encode Sans Semi Condensed SemiBold"/>
                <a:sym typeface="Encode Sans Semi Condensed SemiBold"/>
              </a:defRPr>
            </a:lvl5pPr>
            <a:lvl6pPr lvl="5" algn="r">
              <a:buNone/>
              <a:defRPr sz="1300">
                <a:solidFill>
                  <a:schemeClr val="lt1"/>
                </a:solidFill>
                <a:latin typeface="Encode Sans Semi Condensed SemiBold"/>
                <a:ea typeface="Encode Sans Semi Condensed SemiBold"/>
                <a:cs typeface="Encode Sans Semi Condensed SemiBold"/>
                <a:sym typeface="Encode Sans Semi Condensed SemiBold"/>
              </a:defRPr>
            </a:lvl6pPr>
            <a:lvl7pPr lvl="6" algn="r">
              <a:buNone/>
              <a:defRPr sz="1300">
                <a:solidFill>
                  <a:schemeClr val="lt1"/>
                </a:solidFill>
                <a:latin typeface="Encode Sans Semi Condensed SemiBold"/>
                <a:ea typeface="Encode Sans Semi Condensed SemiBold"/>
                <a:cs typeface="Encode Sans Semi Condensed SemiBold"/>
                <a:sym typeface="Encode Sans Semi Condensed SemiBold"/>
              </a:defRPr>
            </a:lvl7pPr>
            <a:lvl8pPr lvl="7" algn="r">
              <a:buNone/>
              <a:defRPr sz="1300">
                <a:solidFill>
                  <a:schemeClr val="lt1"/>
                </a:solidFill>
                <a:latin typeface="Encode Sans Semi Condensed SemiBold"/>
                <a:ea typeface="Encode Sans Semi Condensed SemiBold"/>
                <a:cs typeface="Encode Sans Semi Condensed SemiBold"/>
                <a:sym typeface="Encode Sans Semi Condensed SemiBold"/>
              </a:defRPr>
            </a:lvl8pPr>
            <a:lvl9pPr lvl="8" algn="r">
              <a:buNone/>
              <a:defRPr sz="1300">
                <a:solidFill>
                  <a:schemeClr val="lt1"/>
                </a:solidFill>
                <a:latin typeface="Encode Sans Semi Condensed SemiBold"/>
                <a:ea typeface="Encode Sans Semi Condensed SemiBold"/>
                <a:cs typeface="Encode Sans Semi Condensed SemiBold"/>
                <a:sym typeface="Encode Sans Semi Condensed SemiBold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4" r:id="rId5"/>
    <p:sldLayoutId id="2147483656" r:id="rId6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6.jp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jpeg"/><Relationship Id="rId4" Type="http://schemas.openxmlformats.org/officeDocument/2006/relationships/image" Target="../media/image25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3" Type="http://schemas.openxmlformats.org/officeDocument/2006/relationships/image" Target="../media/image37.jpg"/><Relationship Id="rId7" Type="http://schemas.openxmlformats.org/officeDocument/2006/relationships/image" Target="../media/image41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JPG"/><Relationship Id="rId11" Type="http://schemas.openxmlformats.org/officeDocument/2006/relationships/image" Target="../media/image45.jpeg"/><Relationship Id="rId5" Type="http://schemas.openxmlformats.org/officeDocument/2006/relationships/image" Target="../media/image39.jpg"/><Relationship Id="rId10" Type="http://schemas.openxmlformats.org/officeDocument/2006/relationships/image" Target="../media/image44.JPG"/><Relationship Id="rId4" Type="http://schemas.openxmlformats.org/officeDocument/2006/relationships/image" Target="../media/image38.jpg"/><Relationship Id="rId9" Type="http://schemas.openxmlformats.org/officeDocument/2006/relationships/image" Target="../media/image43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1"/>
          <p:cNvSpPr txBox="1">
            <a:spLocks noGrp="1"/>
          </p:cNvSpPr>
          <p:nvPr>
            <p:ph type="ctrTitle"/>
          </p:nvPr>
        </p:nvSpPr>
        <p:spPr>
          <a:xfrm>
            <a:off x="0" y="1672564"/>
            <a:ext cx="9144000" cy="1665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lvl="0"/>
            <a:r>
              <a:rPr lang="ru-RU" sz="2700" b="1" dirty="0" smtClean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ОБЕСПЕЧЕНИЕ ВОЕННОЙ БЕЗОПАСНОСТИ – </a:t>
            </a:r>
            <a:br>
              <a:rPr lang="ru-RU" sz="2700" b="1" dirty="0" smtClean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ru-RU" sz="2700" b="1" dirty="0" smtClean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ВАЖНЕЙШИЙ ФАКТОР РАЗВИТИЯ </a:t>
            </a:r>
            <a:r>
              <a:rPr lang="en-US" sz="2700" b="1" dirty="0" smtClean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/>
            </a:r>
            <a:br>
              <a:rPr lang="en-US" sz="2700" b="1" dirty="0" smtClean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ru-RU" sz="2700" b="1" dirty="0" smtClean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РЕСПУБЛИКИ БЕЛАРУСЬ </a:t>
            </a:r>
            <a:br>
              <a:rPr lang="ru-RU" sz="2700" b="1" dirty="0" smtClean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ru-RU" sz="2700" b="1" dirty="0" smtClean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В СОВРЕМЕННЫХ УСЛОВИЯХ</a:t>
            </a:r>
            <a:r>
              <a:rPr lang="ru-RU" sz="2700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/>
            </a:r>
            <a:br>
              <a:rPr lang="ru-RU" sz="2700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ru-RU" sz="2700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(к 105-летию </a:t>
            </a:r>
            <a:r>
              <a:rPr lang="ru-RU" sz="2700" dirty="0" smtClean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Вооруженных </a:t>
            </a:r>
            <a:r>
              <a:rPr lang="ru-RU" sz="2700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Сил </a:t>
            </a:r>
            <a:br>
              <a:rPr lang="ru-RU" sz="2700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ru-RU" sz="2700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Республики Беларусь)</a:t>
            </a:r>
            <a:endParaRPr lang="ru-RU" sz="2700" dirty="0">
              <a:ln>
                <a:solidFill>
                  <a:schemeClr val="tx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1758" y="3710058"/>
            <a:ext cx="4267200" cy="14224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932" y="3710058"/>
            <a:ext cx="2141468" cy="142764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0290" y="3721101"/>
            <a:ext cx="2134842" cy="14232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4F5876"/>
            </a:gs>
            <a:gs pos="100000">
              <a:srgbClr val="1D1F25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7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10</a:t>
            </a:fld>
            <a:endParaRPr/>
          </a:p>
        </p:txBody>
      </p:sp>
      <p:sp>
        <p:nvSpPr>
          <p:cNvPr id="5" name="Google Shape;167;p16"/>
          <p:cNvSpPr txBox="1">
            <a:spLocks noGrp="1"/>
          </p:cNvSpPr>
          <p:nvPr>
            <p:ph type="title"/>
          </p:nvPr>
        </p:nvSpPr>
        <p:spPr>
          <a:xfrm>
            <a:off x="327991" y="284277"/>
            <a:ext cx="7417905" cy="895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lvl="0"/>
            <a:r>
              <a:rPr lang="ru-RU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В 2021 году – начале 2023 гг. были предприняты следующие меры по обеспечению военной безопасности Республики Беларусь:</a:t>
            </a:r>
            <a:endParaRPr lang="ru-RU" sz="2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8" name="Google Shape;168;p16"/>
          <p:cNvSpPr txBox="1">
            <a:spLocks/>
          </p:cNvSpPr>
          <p:nvPr/>
        </p:nvSpPr>
        <p:spPr>
          <a:xfrm>
            <a:off x="327991" y="1564782"/>
            <a:ext cx="8610600" cy="2033184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 algn="just">
              <a:buClr>
                <a:schemeClr val="accent2"/>
              </a:buClr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bg1"/>
                </a:solidFill>
                <a:latin typeface="+mj-lt"/>
              </a:rPr>
              <a:t>постоянный мониторинг международной военно-политической и стратегической обстановки вокруг нашей страны, прогнозирование ее развития для выработки исчерпывающих мер по обеспечению военной </a:t>
            </a:r>
            <a:r>
              <a:rPr lang="ru-RU" sz="1600" dirty="0" smtClean="0">
                <a:solidFill>
                  <a:schemeClr val="bg1"/>
                </a:solidFill>
                <a:latin typeface="+mj-lt"/>
              </a:rPr>
              <a:t>безопасности.</a:t>
            </a:r>
            <a:endParaRPr lang="ru-RU" sz="1600" dirty="0">
              <a:solidFill>
                <a:schemeClr val="bg1"/>
              </a:solidFill>
              <a:latin typeface="+mj-lt"/>
            </a:endParaRPr>
          </a:p>
          <a:p>
            <a:pPr marL="285750" indent="-285750" algn="just">
              <a:buClr>
                <a:schemeClr val="accent2"/>
              </a:buClr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bg1"/>
                </a:solidFill>
                <a:latin typeface="+mj-lt"/>
              </a:rPr>
              <a:t>своевременное, детальное и адекватное складывающейся военно-политической обстановке, экономическим возможностям нашего государства планирование </a:t>
            </a:r>
            <a:r>
              <a:rPr lang="ru-RU" sz="1600" dirty="0" smtClean="0">
                <a:solidFill>
                  <a:schemeClr val="bg1"/>
                </a:solidFill>
                <a:latin typeface="+mj-lt"/>
              </a:rPr>
              <a:t>противодействия.</a:t>
            </a:r>
            <a:endParaRPr lang="ru-RU" sz="1600" dirty="0">
              <a:solidFill>
                <a:schemeClr val="bg1"/>
              </a:solidFill>
              <a:latin typeface="+mj-lt"/>
            </a:endParaRPr>
          </a:p>
          <a:p>
            <a:pPr marL="285750" indent="-285750" algn="just">
              <a:buClr>
                <a:schemeClr val="accent2"/>
              </a:buClr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bg1"/>
                </a:solidFill>
                <a:latin typeface="+mj-lt"/>
              </a:rPr>
              <a:t>совершенствование законодательства Республики Беларусь по вопросам защиты суверенитета и конституционного </a:t>
            </a:r>
            <a:r>
              <a:rPr lang="ru-RU" sz="1600" dirty="0" smtClean="0">
                <a:solidFill>
                  <a:schemeClr val="bg1"/>
                </a:solidFill>
                <a:latin typeface="+mj-lt"/>
              </a:rPr>
              <a:t>строя.</a:t>
            </a:r>
            <a:endParaRPr lang="ru-RU" sz="16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7545" y="3438017"/>
            <a:ext cx="2378351" cy="158556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605" y="3597966"/>
            <a:ext cx="2245604" cy="14978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7319" y="3551340"/>
            <a:ext cx="2229115" cy="1485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328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4F5876"/>
            </a:gs>
            <a:gs pos="100000">
              <a:srgbClr val="1D1F25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7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11</a:t>
            </a:fld>
            <a:endParaRPr/>
          </a:p>
        </p:txBody>
      </p:sp>
      <p:sp>
        <p:nvSpPr>
          <p:cNvPr id="5" name="Google Shape;167;p16"/>
          <p:cNvSpPr txBox="1">
            <a:spLocks noGrp="1"/>
          </p:cNvSpPr>
          <p:nvPr>
            <p:ph type="title"/>
          </p:nvPr>
        </p:nvSpPr>
        <p:spPr>
          <a:xfrm>
            <a:off x="327991" y="284277"/>
            <a:ext cx="7417905" cy="895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lvl="0"/>
            <a:r>
              <a:rPr lang="ru-RU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В 2021 году – начале 2023 гг. были предприняты следующие меры по обеспечению военной безопасности Республики Беларусь:</a:t>
            </a:r>
            <a:endParaRPr lang="ru-RU" sz="2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8" name="Google Shape;168;p16"/>
          <p:cNvSpPr txBox="1">
            <a:spLocks/>
          </p:cNvSpPr>
          <p:nvPr/>
        </p:nvSpPr>
        <p:spPr>
          <a:xfrm>
            <a:off x="327991" y="1631043"/>
            <a:ext cx="8610600" cy="176814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 algn="just">
              <a:buClr>
                <a:schemeClr val="accent2"/>
              </a:buClr>
              <a:buFont typeface="Wingdings" panose="05000000000000000000" pitchFamily="2" charset="2"/>
              <a:buChar char="ü"/>
            </a:pPr>
            <a:r>
              <a:rPr lang="ru-RU" sz="1600" dirty="0" smtClean="0">
                <a:solidFill>
                  <a:schemeClr val="bg1"/>
                </a:solidFill>
                <a:latin typeface="+mj-lt"/>
              </a:rPr>
              <a:t>уточнение </a:t>
            </a:r>
            <a:r>
              <a:rPr lang="ru-RU" sz="1600" dirty="0">
                <a:solidFill>
                  <a:schemeClr val="bg1"/>
                </a:solidFill>
                <a:latin typeface="+mj-lt"/>
              </a:rPr>
              <a:t>основных направлений и приоритетов военного строительства и развития Вооруженных Сил на ближайшую </a:t>
            </a:r>
            <a:r>
              <a:rPr lang="ru-RU" sz="1600" dirty="0" smtClean="0">
                <a:solidFill>
                  <a:schemeClr val="bg1"/>
                </a:solidFill>
                <a:latin typeface="+mj-lt"/>
              </a:rPr>
              <a:t>перспективу.</a:t>
            </a:r>
            <a:endParaRPr lang="ru-RU" sz="1600" dirty="0">
              <a:solidFill>
                <a:schemeClr val="bg1"/>
              </a:solidFill>
              <a:latin typeface="+mj-lt"/>
            </a:endParaRPr>
          </a:p>
          <a:p>
            <a:pPr marL="285750" indent="-285750" algn="just">
              <a:buClr>
                <a:schemeClr val="accent2"/>
              </a:buClr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bg1"/>
                </a:solidFill>
                <a:latin typeface="+mj-lt"/>
              </a:rPr>
              <a:t>поддержание требуемого уровня боевой и мобилизационной готовности Вооруженных </a:t>
            </a:r>
            <a:r>
              <a:rPr lang="ru-RU" sz="1600" dirty="0" smtClean="0">
                <a:solidFill>
                  <a:schemeClr val="bg1"/>
                </a:solidFill>
                <a:latin typeface="+mj-lt"/>
              </a:rPr>
              <a:t>Сил.</a:t>
            </a:r>
            <a:endParaRPr lang="en-US" sz="1600" dirty="0" smtClean="0">
              <a:solidFill>
                <a:schemeClr val="bg1"/>
              </a:solidFill>
              <a:latin typeface="+mj-lt"/>
            </a:endParaRPr>
          </a:p>
          <a:p>
            <a:pPr marL="285750" indent="-285750" algn="just">
              <a:buClr>
                <a:schemeClr val="accent2"/>
              </a:buClr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bg1"/>
                </a:solidFill>
              </a:rPr>
              <a:t>укрепление в обществе чувства патриотизма и готовности к защите национальных интересов Республики Беларусь, воспитание сознательного отношения граждан Республики Беларусь к ее вооруженной защите.</a:t>
            </a:r>
          </a:p>
          <a:p>
            <a:pPr algn="just">
              <a:buClr>
                <a:schemeClr val="accent2"/>
              </a:buClr>
            </a:pPr>
            <a:endParaRPr lang="ru-RU" sz="16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37" y="3531258"/>
            <a:ext cx="2188430" cy="145966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7587" y="3287943"/>
            <a:ext cx="2551283" cy="170298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4262" y="3531704"/>
            <a:ext cx="2188830" cy="145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010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4F5876"/>
            </a:gs>
            <a:gs pos="100000">
              <a:srgbClr val="1D1F25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7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12</a:t>
            </a:fld>
            <a:endParaRPr/>
          </a:p>
        </p:txBody>
      </p:sp>
      <p:sp>
        <p:nvSpPr>
          <p:cNvPr id="5" name="Google Shape;167;p16"/>
          <p:cNvSpPr txBox="1">
            <a:spLocks noGrp="1"/>
          </p:cNvSpPr>
          <p:nvPr>
            <p:ph type="title"/>
          </p:nvPr>
        </p:nvSpPr>
        <p:spPr>
          <a:xfrm>
            <a:off x="327991" y="284277"/>
            <a:ext cx="7417905" cy="895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lvl="0"/>
            <a:r>
              <a:rPr lang="ru-RU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В 2021 году – начале 2023 гг. были предприняты следующие меры по обеспечению военной безопасности Республики Беларусь:</a:t>
            </a:r>
            <a:endParaRPr lang="ru-RU" sz="2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8" name="Google Shape;168;p16"/>
          <p:cNvSpPr txBox="1">
            <a:spLocks/>
          </p:cNvSpPr>
          <p:nvPr/>
        </p:nvSpPr>
        <p:spPr>
          <a:xfrm>
            <a:off x="327991" y="1584659"/>
            <a:ext cx="8610600" cy="175488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 algn="just">
              <a:buClr>
                <a:schemeClr val="accent2"/>
              </a:buClr>
              <a:buFont typeface="Wingdings" panose="05000000000000000000" pitchFamily="2" charset="2"/>
              <a:buChar char="ü"/>
            </a:pPr>
            <a:r>
              <a:rPr lang="ru-RU" sz="1600" dirty="0" smtClean="0">
                <a:solidFill>
                  <a:schemeClr val="bg1"/>
                </a:solidFill>
                <a:latin typeface="+mj-lt"/>
              </a:rPr>
              <a:t>противодействие </a:t>
            </a:r>
            <a:r>
              <a:rPr lang="ru-RU" sz="1600" dirty="0">
                <a:solidFill>
                  <a:schemeClr val="bg1"/>
                </a:solidFill>
                <a:latin typeface="+mj-lt"/>
              </a:rPr>
              <a:t>разведывательной деятельности других государств, а также негосударственных субъектов, в целях защиты сведений, составляющих государственные секреты Республики </a:t>
            </a:r>
            <a:r>
              <a:rPr lang="ru-RU" sz="1600" dirty="0" smtClean="0">
                <a:solidFill>
                  <a:schemeClr val="bg1"/>
                </a:solidFill>
                <a:latin typeface="+mj-lt"/>
              </a:rPr>
              <a:t>Беларусь.</a:t>
            </a:r>
            <a:endParaRPr lang="ru-RU" sz="1600" dirty="0">
              <a:solidFill>
                <a:schemeClr val="bg1"/>
              </a:solidFill>
              <a:latin typeface="+mj-lt"/>
            </a:endParaRPr>
          </a:p>
          <a:p>
            <a:pPr marL="285750" indent="-285750" algn="just">
              <a:buClr>
                <a:schemeClr val="accent2"/>
              </a:buClr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bg1"/>
                </a:solidFill>
                <a:latin typeface="+mj-lt"/>
              </a:rPr>
              <a:t>укрепление системы коллективной безопасности ОДКБ, развертывание российской части региональной группировки войск (сил) на территории Республики </a:t>
            </a:r>
            <a:r>
              <a:rPr lang="ru-RU" sz="1600" dirty="0" smtClean="0">
                <a:solidFill>
                  <a:schemeClr val="bg1"/>
                </a:solidFill>
                <a:latin typeface="+mj-lt"/>
              </a:rPr>
              <a:t>Беларусь.</a:t>
            </a:r>
            <a:endParaRPr lang="ru-RU" sz="1600" dirty="0">
              <a:solidFill>
                <a:schemeClr val="bg1"/>
              </a:solidFill>
              <a:latin typeface="+mj-lt"/>
            </a:endParaRPr>
          </a:p>
          <a:p>
            <a:pPr marL="285750" indent="-285750" algn="just">
              <a:buClr>
                <a:schemeClr val="accent2"/>
              </a:buClr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bg1"/>
                </a:solidFill>
                <a:latin typeface="+mj-lt"/>
              </a:rPr>
              <a:t>проведение мероприятий по усилению охраны и защиты Государственной границы Республики Беларусь, в том числе с Украиной.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37" y="3392558"/>
            <a:ext cx="2487212" cy="165652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8908" y="3264454"/>
            <a:ext cx="2676939" cy="178462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051" y="3392558"/>
            <a:ext cx="2485754" cy="1656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395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4F5876"/>
            </a:gs>
            <a:gs pos="100000">
              <a:srgbClr val="1D1F25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7"/>
          <p:cNvSpPr txBox="1">
            <a:spLocks noGrp="1"/>
          </p:cNvSpPr>
          <p:nvPr>
            <p:ph type="ctrTitle" idx="4294967295"/>
          </p:nvPr>
        </p:nvSpPr>
        <p:spPr>
          <a:xfrm>
            <a:off x="238539" y="934848"/>
            <a:ext cx="8790811" cy="3869634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lvl="0" algn="ctr"/>
            <a:r>
              <a:rPr lang="ru-RU" sz="24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ВОЕННАЯ ДОКТРИНА РЕСПУБЛИКИ БЕЛАРУСЬ НОСИТ СУГУБО ОБОРОНИТЕЛЬНЫЙ ХАРАКТЕР. </a:t>
            </a:r>
            <a:br>
              <a:rPr lang="ru-RU" sz="24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ru-RU" sz="24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НАША СТРАНА ИСХОДИТ ИЗ ТОГО, ЧТО НИ ОДНО ИЗ ГОСУДАРСТВ НЕ ЯВЛЯЕТСЯ ДЛЯ НЕЕ ПРОТИВНИКОМ. </a:t>
            </a:r>
            <a:r>
              <a:rPr lang="en-US" sz="24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/>
            </a:r>
            <a:br>
              <a:rPr lang="en-US" sz="24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en-US" sz="12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2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/>
            </a:r>
            <a:br>
              <a:rPr lang="en-US" sz="2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В 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то же время белорусское государство будет отстаивать свои национальные интересы 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/>
            </a:r>
            <a:b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с 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использованием всех имеющихся средств, в том числе посредством применения военной силы, и оставляет 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/>
            </a:r>
            <a:b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за 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собой право принятия комплекса превентивных мер стратегического сдерживания в целях недопущения нападения или нейтрализации внутреннего вооруженного конфликта.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76" name="Google Shape;176;p17"/>
          <p:cNvSpPr txBox="1">
            <a:spLocks noGrp="1"/>
          </p:cNvSpPr>
          <p:nvPr>
            <p:ph type="sldNum" idx="12"/>
          </p:nvPr>
        </p:nvSpPr>
        <p:spPr>
          <a:xfrm>
            <a:off x="8543950" y="4612325"/>
            <a:ext cx="485400" cy="531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61697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4F5876"/>
            </a:gs>
            <a:gs pos="100000">
              <a:srgbClr val="1D1F25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7"/>
          <p:cNvSpPr txBox="1">
            <a:spLocks noGrp="1"/>
          </p:cNvSpPr>
          <p:nvPr>
            <p:ph type="ctrTitle" idx="4294967295"/>
          </p:nvPr>
        </p:nvSpPr>
        <p:spPr>
          <a:xfrm>
            <a:off x="291548" y="0"/>
            <a:ext cx="8790811" cy="159083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lvl="0"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В НАСТОЯЩЕЕ ВРЕМЯ В БЕЛАРУСИ СУЩЕСТВУЕТ СМЕШАННЫЙ ТИП КОМПЛЕКТОВАНИЯ АРМИИ, 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/>
            </a:r>
            <a:b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ПРИ КОТОРОМ СОХРАНЯЮТСЯ КАК СРОЧНАЯ ВОЕННАЯ СЛУЖБА, ТАК И СЛУЖБА ПО КОНТРАКТУ. 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76" name="Google Shape;176;p17"/>
          <p:cNvSpPr txBox="1">
            <a:spLocks noGrp="1"/>
          </p:cNvSpPr>
          <p:nvPr>
            <p:ph type="sldNum" idx="12"/>
          </p:nvPr>
        </p:nvSpPr>
        <p:spPr>
          <a:xfrm>
            <a:off x="8543950" y="4612325"/>
            <a:ext cx="485400" cy="531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14</a:t>
            </a:fld>
            <a:endParaRPr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2520" y="1537252"/>
            <a:ext cx="6197980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402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4F5876"/>
            </a:gs>
            <a:gs pos="100000">
              <a:srgbClr val="1D1F25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7"/>
          <p:cNvSpPr txBox="1">
            <a:spLocks noGrp="1"/>
          </p:cNvSpPr>
          <p:nvPr>
            <p:ph type="ctrTitle" idx="4294967295"/>
          </p:nvPr>
        </p:nvSpPr>
        <p:spPr>
          <a:xfrm>
            <a:off x="92765" y="934848"/>
            <a:ext cx="8936585" cy="3869634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lvl="0" algn="ctr"/>
            <a:r>
              <a:rPr lang="ru-RU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Центральные </a:t>
            </a:r>
            <a:r>
              <a:rPr lang="ru-RU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органы военного </a:t>
            </a:r>
            <a:r>
              <a:rPr lang="ru-RU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управления Вооруженных </a:t>
            </a:r>
            <a:r>
              <a:rPr lang="ru-RU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Сил Республики </a:t>
            </a:r>
            <a:r>
              <a:rPr lang="ru-RU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Беларусь: </a:t>
            </a:r>
            <a:br>
              <a:rPr lang="ru-RU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ru-RU" sz="30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Министерство </a:t>
            </a:r>
            <a:r>
              <a:rPr lang="ru-RU" sz="3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обороны Республики Беларусь </a:t>
            </a:r>
            <a:r>
              <a:rPr lang="ru-RU" sz="30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/>
            </a:r>
            <a:br>
              <a:rPr lang="ru-RU" sz="30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ru-RU" sz="30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и </a:t>
            </a:r>
            <a:r>
              <a:rPr lang="ru-RU" sz="3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Генеральный штаб Вооруженных Сил </a:t>
            </a:r>
            <a:r>
              <a:rPr lang="ru-RU" sz="30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/>
            </a:r>
            <a:br>
              <a:rPr lang="ru-RU" sz="30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ru-RU" sz="30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Республики </a:t>
            </a:r>
            <a:r>
              <a:rPr lang="ru-RU" sz="3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Беларусь. </a:t>
            </a:r>
          </a:p>
        </p:txBody>
      </p:sp>
      <p:sp>
        <p:nvSpPr>
          <p:cNvPr id="176" name="Google Shape;176;p17"/>
          <p:cNvSpPr txBox="1">
            <a:spLocks noGrp="1"/>
          </p:cNvSpPr>
          <p:nvPr>
            <p:ph type="sldNum" idx="12"/>
          </p:nvPr>
        </p:nvSpPr>
        <p:spPr>
          <a:xfrm>
            <a:off x="8543950" y="4612325"/>
            <a:ext cx="485400" cy="531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8577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4F5876"/>
            </a:gs>
            <a:gs pos="100000">
              <a:srgbClr val="1D1F25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7"/>
          <p:cNvSpPr txBox="1">
            <a:spLocks noGrp="1"/>
          </p:cNvSpPr>
          <p:nvPr>
            <p:ph type="sldNum" idx="12"/>
          </p:nvPr>
        </p:nvSpPr>
        <p:spPr>
          <a:xfrm>
            <a:off x="8543950" y="4612325"/>
            <a:ext cx="485400" cy="531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16</a:t>
            </a:fld>
            <a:endParaRPr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062" y="527802"/>
            <a:ext cx="8366540" cy="4084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204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4F5876"/>
            </a:gs>
            <a:gs pos="100000">
              <a:srgbClr val="1D1F25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7"/>
          <p:cNvSpPr txBox="1">
            <a:spLocks noGrp="1"/>
          </p:cNvSpPr>
          <p:nvPr>
            <p:ph type="sldNum" idx="12"/>
          </p:nvPr>
        </p:nvSpPr>
        <p:spPr>
          <a:xfrm>
            <a:off x="8543950" y="4612325"/>
            <a:ext cx="485400" cy="531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17</a:t>
            </a:fld>
            <a:endParaRPr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340" y="530087"/>
            <a:ext cx="8632475" cy="4082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736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4F5876"/>
            </a:gs>
            <a:gs pos="100000">
              <a:srgbClr val="1D1F25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7"/>
          <p:cNvSpPr txBox="1">
            <a:spLocks noGrp="1"/>
          </p:cNvSpPr>
          <p:nvPr>
            <p:ph type="sldNum" idx="12"/>
          </p:nvPr>
        </p:nvSpPr>
        <p:spPr>
          <a:xfrm>
            <a:off x="8543950" y="4612325"/>
            <a:ext cx="485400" cy="531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18</a:t>
            </a:fld>
            <a:endParaRPr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165" y="531284"/>
            <a:ext cx="8607287" cy="4081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751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4F5876"/>
            </a:gs>
            <a:gs pos="100000">
              <a:srgbClr val="1D1F25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7"/>
          <p:cNvSpPr txBox="1">
            <a:spLocks noGrp="1"/>
          </p:cNvSpPr>
          <p:nvPr>
            <p:ph type="ctrTitle" idx="4294967295"/>
          </p:nvPr>
        </p:nvSpPr>
        <p:spPr>
          <a:xfrm>
            <a:off x="0" y="2776329"/>
            <a:ext cx="8936585" cy="2260977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lvl="0" algn="ctr"/>
            <a:r>
              <a:rPr lang="ru-RU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Система </a:t>
            </a:r>
            <a:r>
              <a:rPr lang="ru-RU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идеологической работы Вооруженных Сил, включает работу </a:t>
            </a:r>
            <a:r>
              <a:rPr lang="ru-RU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/>
            </a:r>
            <a:br>
              <a:rPr lang="ru-RU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ru-RU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с </a:t>
            </a:r>
            <a:r>
              <a:rPr lang="ru-RU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военнослужащими и гражданским персоналом, населением страны </a:t>
            </a:r>
            <a:r>
              <a:rPr lang="ru-RU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/>
            </a:r>
            <a:br>
              <a:rPr lang="ru-RU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ru-RU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и </a:t>
            </a:r>
            <a:r>
              <a:rPr lang="ru-RU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международной общественностью.</a:t>
            </a:r>
            <a:endParaRPr lang="ru-RU" sz="30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76" name="Google Shape;176;p17"/>
          <p:cNvSpPr txBox="1">
            <a:spLocks noGrp="1"/>
          </p:cNvSpPr>
          <p:nvPr>
            <p:ph type="sldNum" idx="12"/>
          </p:nvPr>
        </p:nvSpPr>
        <p:spPr>
          <a:xfrm>
            <a:off x="8543950" y="4612325"/>
            <a:ext cx="485400" cy="531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19</a:t>
            </a:fld>
            <a:endParaRPr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7723" y="614946"/>
            <a:ext cx="2953515" cy="196131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1" y="616227"/>
            <a:ext cx="2953515" cy="196131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2676" y="614947"/>
            <a:ext cx="2945047" cy="1962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854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5"/>
          <p:cNvSpPr txBox="1">
            <a:spLocks noGrp="1"/>
          </p:cNvSpPr>
          <p:nvPr>
            <p:ph type="body" idx="1"/>
          </p:nvPr>
        </p:nvSpPr>
        <p:spPr>
          <a:xfrm>
            <a:off x="967409" y="1567052"/>
            <a:ext cx="7354956" cy="1500826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just">
              <a:buNone/>
            </a:pP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«Мы не можем исключать, что против нашей страны может быть развернута агрессия. По крайней мере, такую готовность со стороны наших соседей мы видим. Знаем, кто подталкивает в спину… этих самых соседей для того, чтобы они создавали напряженность на наших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границах».</a:t>
            </a:r>
            <a:endParaRPr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62" name="Google Shape;162;p15"/>
          <p:cNvSpPr txBox="1">
            <a:spLocks noGrp="1"/>
          </p:cNvSpPr>
          <p:nvPr>
            <p:ph type="sldNum" idx="12"/>
          </p:nvPr>
        </p:nvSpPr>
        <p:spPr>
          <a:xfrm>
            <a:off x="4329300" y="4612325"/>
            <a:ext cx="485400" cy="531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sp>
        <p:nvSpPr>
          <p:cNvPr id="4" name="Google Shape;161;p15"/>
          <p:cNvSpPr txBox="1">
            <a:spLocks/>
          </p:cNvSpPr>
          <p:nvPr/>
        </p:nvSpPr>
        <p:spPr>
          <a:xfrm>
            <a:off x="967409" y="2759748"/>
            <a:ext cx="7354956" cy="1500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1910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Encode Sans Semi Condensed Light"/>
              <a:buChar char="⊳"/>
              <a:defRPr sz="3000" b="0" i="0" u="none" strike="noStrike" cap="none">
                <a:solidFill>
                  <a:schemeClr val="dk1"/>
                </a:solidFill>
                <a:latin typeface="Encode Sans Semi Condensed Light"/>
                <a:ea typeface="Encode Sans Semi Condensed Light"/>
                <a:cs typeface="Encode Sans Semi Condensed Light"/>
                <a:sym typeface="Encode Sans Semi Condensed Light"/>
              </a:defRPr>
            </a:lvl1pPr>
            <a:lvl2pPr marL="914400" marR="0" lvl="1" indent="-4191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Encode Sans Semi Condensed Light"/>
              <a:buChar char="▸"/>
              <a:defRPr sz="3000" b="0" i="0" u="none" strike="noStrike" cap="none">
                <a:solidFill>
                  <a:schemeClr val="dk1"/>
                </a:solidFill>
                <a:latin typeface="Encode Sans Semi Condensed Light"/>
                <a:ea typeface="Encode Sans Semi Condensed Light"/>
                <a:cs typeface="Encode Sans Semi Condensed Light"/>
                <a:sym typeface="Encode Sans Semi Condensed Light"/>
              </a:defRPr>
            </a:lvl2pPr>
            <a:lvl3pPr marL="1371600" marR="0" lvl="2" indent="-4191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Encode Sans Semi Condensed Light"/>
              <a:buChar char="▸"/>
              <a:defRPr sz="3000" b="0" i="0" u="none" strike="noStrike" cap="none">
                <a:solidFill>
                  <a:schemeClr val="dk1"/>
                </a:solidFill>
                <a:latin typeface="Encode Sans Semi Condensed Light"/>
                <a:ea typeface="Encode Sans Semi Condensed Light"/>
                <a:cs typeface="Encode Sans Semi Condensed Light"/>
                <a:sym typeface="Encode Sans Semi Condensed Light"/>
              </a:defRPr>
            </a:lvl3pPr>
            <a:lvl4pPr marL="1828800" marR="0" lvl="3" indent="-4191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Encode Sans Semi Condensed Light"/>
              <a:buChar char="▸"/>
              <a:defRPr sz="3000" b="0" i="0" u="none" strike="noStrike" cap="none">
                <a:solidFill>
                  <a:schemeClr val="dk1"/>
                </a:solidFill>
                <a:latin typeface="Encode Sans Semi Condensed Light"/>
                <a:ea typeface="Encode Sans Semi Condensed Light"/>
                <a:cs typeface="Encode Sans Semi Condensed Light"/>
                <a:sym typeface="Encode Sans Semi Condensed Light"/>
              </a:defRPr>
            </a:lvl4pPr>
            <a:lvl5pPr marL="2286000" marR="0" lvl="4" indent="-4191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ncode Sans Semi Condensed Light"/>
              <a:buChar char="▸"/>
              <a:defRPr sz="3000" b="0" i="0" u="none" strike="noStrike" cap="none">
                <a:solidFill>
                  <a:schemeClr val="dk1"/>
                </a:solidFill>
                <a:latin typeface="Encode Sans Semi Condensed Light"/>
                <a:ea typeface="Encode Sans Semi Condensed Light"/>
                <a:cs typeface="Encode Sans Semi Condensed Light"/>
                <a:sym typeface="Encode Sans Semi Condensed Light"/>
              </a:defRPr>
            </a:lvl5pPr>
            <a:lvl6pPr marL="2743200" marR="0" lvl="5" indent="-4191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ncode Sans Semi Condensed Light"/>
              <a:buChar char="▸"/>
              <a:defRPr sz="3000" b="0" i="0" u="none" strike="noStrike" cap="none">
                <a:solidFill>
                  <a:schemeClr val="dk1"/>
                </a:solidFill>
                <a:latin typeface="Encode Sans Semi Condensed Light"/>
                <a:ea typeface="Encode Sans Semi Condensed Light"/>
                <a:cs typeface="Encode Sans Semi Condensed Light"/>
                <a:sym typeface="Encode Sans Semi Condensed Light"/>
              </a:defRPr>
            </a:lvl6pPr>
            <a:lvl7pPr marL="3200400" marR="0" lvl="6" indent="-4191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ncode Sans Semi Condensed Light"/>
              <a:buChar char="▸"/>
              <a:defRPr sz="3000" b="0" i="0" u="none" strike="noStrike" cap="none">
                <a:solidFill>
                  <a:schemeClr val="dk1"/>
                </a:solidFill>
                <a:latin typeface="Encode Sans Semi Condensed Light"/>
                <a:ea typeface="Encode Sans Semi Condensed Light"/>
                <a:cs typeface="Encode Sans Semi Condensed Light"/>
                <a:sym typeface="Encode Sans Semi Condensed Light"/>
              </a:defRPr>
            </a:lvl7pPr>
            <a:lvl8pPr marL="3657600" marR="0" lvl="7" indent="-4191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ncode Sans Semi Condensed Light"/>
              <a:buChar char="▸"/>
              <a:defRPr sz="3000" b="0" i="0" u="none" strike="noStrike" cap="none">
                <a:solidFill>
                  <a:schemeClr val="dk1"/>
                </a:solidFill>
                <a:latin typeface="Encode Sans Semi Condensed Light"/>
                <a:ea typeface="Encode Sans Semi Condensed Light"/>
                <a:cs typeface="Encode Sans Semi Condensed Light"/>
                <a:sym typeface="Encode Sans Semi Condensed Light"/>
              </a:defRPr>
            </a:lvl8pPr>
            <a:lvl9pPr marL="4114800" marR="0" lvl="8" indent="-4191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ncode Sans Semi Condensed Light"/>
              <a:buChar char="▸"/>
              <a:defRPr sz="3000" b="0" i="0" u="none" strike="noStrike" cap="none">
                <a:solidFill>
                  <a:schemeClr val="dk1"/>
                </a:solidFill>
                <a:latin typeface="Encode Sans Semi Condensed Light"/>
                <a:ea typeface="Encode Sans Semi Condensed Light"/>
                <a:cs typeface="Encode Sans Semi Condensed Light"/>
                <a:sym typeface="Encode Sans Semi Condensed Light"/>
              </a:defRPr>
            </a:lvl9pPr>
          </a:lstStyle>
          <a:p>
            <a:pPr marL="0" indent="0" algn="r">
              <a:spcBef>
                <a:spcPts val="0"/>
              </a:spcBef>
              <a:buNone/>
            </a:pPr>
            <a:r>
              <a:rPr lang="ru-RU" sz="1800" dirty="0">
                <a:latin typeface="+mj-lt"/>
              </a:rPr>
              <a:t>Глава государства А</a:t>
            </a:r>
            <a:r>
              <a:rPr lang="ru-RU" sz="1800" dirty="0" smtClean="0">
                <a:latin typeface="+mj-lt"/>
              </a:rPr>
              <a:t>. Г. Лукашенко </a:t>
            </a:r>
            <a:r>
              <a:rPr lang="ru-RU" sz="1800" dirty="0">
                <a:latin typeface="+mj-lt"/>
              </a:rPr>
              <a:t>22 декабря 2022 г</a:t>
            </a:r>
            <a:r>
              <a:rPr lang="ru-RU" sz="1800" dirty="0" smtClean="0">
                <a:latin typeface="+mj-lt"/>
              </a:rPr>
              <a:t>.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ru-RU" sz="1800" dirty="0" smtClean="0">
                <a:latin typeface="+mj-lt"/>
              </a:rPr>
              <a:t>на </a:t>
            </a:r>
            <a:r>
              <a:rPr lang="ru-RU" sz="1800" dirty="0">
                <a:latin typeface="+mj-lt"/>
              </a:rPr>
              <a:t>совещании об итогах проверки силового блока страны.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5"/>
          <p:cNvSpPr txBox="1">
            <a:spLocks noGrp="1"/>
          </p:cNvSpPr>
          <p:nvPr>
            <p:ph type="body" idx="1"/>
          </p:nvPr>
        </p:nvSpPr>
        <p:spPr>
          <a:xfrm>
            <a:off x="967409" y="1567052"/>
            <a:ext cx="7354956" cy="1500826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just">
              <a:buNone/>
            </a:pP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«Оборонно-промышленный комплекс является одним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                 из 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важнейших высокотехнологичных секторов белорусской экономики. Естественно, мы должны опираться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                              на 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отечественного производителя вооружений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».</a:t>
            </a:r>
            <a:endParaRPr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62" name="Google Shape;162;p15"/>
          <p:cNvSpPr txBox="1">
            <a:spLocks noGrp="1"/>
          </p:cNvSpPr>
          <p:nvPr>
            <p:ph type="sldNum" idx="12"/>
          </p:nvPr>
        </p:nvSpPr>
        <p:spPr>
          <a:xfrm>
            <a:off x="4329300" y="4612325"/>
            <a:ext cx="485400" cy="531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20</a:t>
            </a:fld>
            <a:endParaRPr/>
          </a:p>
        </p:txBody>
      </p:sp>
      <p:sp>
        <p:nvSpPr>
          <p:cNvPr id="4" name="Google Shape;161;p15"/>
          <p:cNvSpPr txBox="1">
            <a:spLocks/>
          </p:cNvSpPr>
          <p:nvPr/>
        </p:nvSpPr>
        <p:spPr>
          <a:xfrm>
            <a:off x="967409" y="2759748"/>
            <a:ext cx="7354956" cy="1500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1910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Encode Sans Semi Condensed Light"/>
              <a:buChar char="⊳"/>
              <a:defRPr sz="3000" b="0" i="0" u="none" strike="noStrike" cap="none">
                <a:solidFill>
                  <a:schemeClr val="dk1"/>
                </a:solidFill>
                <a:latin typeface="Encode Sans Semi Condensed Light"/>
                <a:ea typeface="Encode Sans Semi Condensed Light"/>
                <a:cs typeface="Encode Sans Semi Condensed Light"/>
                <a:sym typeface="Encode Sans Semi Condensed Light"/>
              </a:defRPr>
            </a:lvl1pPr>
            <a:lvl2pPr marL="914400" marR="0" lvl="1" indent="-4191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Encode Sans Semi Condensed Light"/>
              <a:buChar char="▸"/>
              <a:defRPr sz="3000" b="0" i="0" u="none" strike="noStrike" cap="none">
                <a:solidFill>
                  <a:schemeClr val="dk1"/>
                </a:solidFill>
                <a:latin typeface="Encode Sans Semi Condensed Light"/>
                <a:ea typeface="Encode Sans Semi Condensed Light"/>
                <a:cs typeface="Encode Sans Semi Condensed Light"/>
                <a:sym typeface="Encode Sans Semi Condensed Light"/>
              </a:defRPr>
            </a:lvl2pPr>
            <a:lvl3pPr marL="1371600" marR="0" lvl="2" indent="-4191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Encode Sans Semi Condensed Light"/>
              <a:buChar char="▸"/>
              <a:defRPr sz="3000" b="0" i="0" u="none" strike="noStrike" cap="none">
                <a:solidFill>
                  <a:schemeClr val="dk1"/>
                </a:solidFill>
                <a:latin typeface="Encode Sans Semi Condensed Light"/>
                <a:ea typeface="Encode Sans Semi Condensed Light"/>
                <a:cs typeface="Encode Sans Semi Condensed Light"/>
                <a:sym typeface="Encode Sans Semi Condensed Light"/>
              </a:defRPr>
            </a:lvl3pPr>
            <a:lvl4pPr marL="1828800" marR="0" lvl="3" indent="-4191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Encode Sans Semi Condensed Light"/>
              <a:buChar char="▸"/>
              <a:defRPr sz="3000" b="0" i="0" u="none" strike="noStrike" cap="none">
                <a:solidFill>
                  <a:schemeClr val="dk1"/>
                </a:solidFill>
                <a:latin typeface="Encode Sans Semi Condensed Light"/>
                <a:ea typeface="Encode Sans Semi Condensed Light"/>
                <a:cs typeface="Encode Sans Semi Condensed Light"/>
                <a:sym typeface="Encode Sans Semi Condensed Light"/>
              </a:defRPr>
            </a:lvl4pPr>
            <a:lvl5pPr marL="2286000" marR="0" lvl="4" indent="-4191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ncode Sans Semi Condensed Light"/>
              <a:buChar char="▸"/>
              <a:defRPr sz="3000" b="0" i="0" u="none" strike="noStrike" cap="none">
                <a:solidFill>
                  <a:schemeClr val="dk1"/>
                </a:solidFill>
                <a:latin typeface="Encode Sans Semi Condensed Light"/>
                <a:ea typeface="Encode Sans Semi Condensed Light"/>
                <a:cs typeface="Encode Sans Semi Condensed Light"/>
                <a:sym typeface="Encode Sans Semi Condensed Light"/>
              </a:defRPr>
            </a:lvl5pPr>
            <a:lvl6pPr marL="2743200" marR="0" lvl="5" indent="-4191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ncode Sans Semi Condensed Light"/>
              <a:buChar char="▸"/>
              <a:defRPr sz="3000" b="0" i="0" u="none" strike="noStrike" cap="none">
                <a:solidFill>
                  <a:schemeClr val="dk1"/>
                </a:solidFill>
                <a:latin typeface="Encode Sans Semi Condensed Light"/>
                <a:ea typeface="Encode Sans Semi Condensed Light"/>
                <a:cs typeface="Encode Sans Semi Condensed Light"/>
                <a:sym typeface="Encode Sans Semi Condensed Light"/>
              </a:defRPr>
            </a:lvl6pPr>
            <a:lvl7pPr marL="3200400" marR="0" lvl="6" indent="-4191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ncode Sans Semi Condensed Light"/>
              <a:buChar char="▸"/>
              <a:defRPr sz="3000" b="0" i="0" u="none" strike="noStrike" cap="none">
                <a:solidFill>
                  <a:schemeClr val="dk1"/>
                </a:solidFill>
                <a:latin typeface="Encode Sans Semi Condensed Light"/>
                <a:ea typeface="Encode Sans Semi Condensed Light"/>
                <a:cs typeface="Encode Sans Semi Condensed Light"/>
                <a:sym typeface="Encode Sans Semi Condensed Light"/>
              </a:defRPr>
            </a:lvl7pPr>
            <a:lvl8pPr marL="3657600" marR="0" lvl="7" indent="-4191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ncode Sans Semi Condensed Light"/>
              <a:buChar char="▸"/>
              <a:defRPr sz="3000" b="0" i="0" u="none" strike="noStrike" cap="none">
                <a:solidFill>
                  <a:schemeClr val="dk1"/>
                </a:solidFill>
                <a:latin typeface="Encode Sans Semi Condensed Light"/>
                <a:ea typeface="Encode Sans Semi Condensed Light"/>
                <a:cs typeface="Encode Sans Semi Condensed Light"/>
                <a:sym typeface="Encode Sans Semi Condensed Light"/>
              </a:defRPr>
            </a:lvl8pPr>
            <a:lvl9pPr marL="4114800" marR="0" lvl="8" indent="-4191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ncode Sans Semi Condensed Light"/>
              <a:buChar char="▸"/>
              <a:defRPr sz="3000" b="0" i="0" u="none" strike="noStrike" cap="none">
                <a:solidFill>
                  <a:schemeClr val="dk1"/>
                </a:solidFill>
                <a:latin typeface="Encode Sans Semi Condensed Light"/>
                <a:ea typeface="Encode Sans Semi Condensed Light"/>
                <a:cs typeface="Encode Sans Semi Condensed Light"/>
                <a:sym typeface="Encode Sans Semi Condensed Light"/>
              </a:defRPr>
            </a:lvl9pPr>
          </a:lstStyle>
          <a:p>
            <a:pPr marL="0" indent="0" algn="r">
              <a:spcBef>
                <a:spcPts val="0"/>
              </a:spcBef>
              <a:buNone/>
            </a:pPr>
            <a:r>
              <a:rPr lang="ru-RU" sz="1800" dirty="0">
                <a:latin typeface="+mj-lt"/>
              </a:rPr>
              <a:t>Глава государства А</a:t>
            </a:r>
            <a:r>
              <a:rPr lang="ru-RU" sz="1800" dirty="0" smtClean="0">
                <a:latin typeface="+mj-lt"/>
              </a:rPr>
              <a:t>. Г. </a:t>
            </a:r>
            <a:r>
              <a:rPr lang="ru-RU" sz="1800" dirty="0">
                <a:latin typeface="+mj-lt"/>
              </a:rPr>
              <a:t>Лукашенко </a:t>
            </a:r>
            <a:endParaRPr lang="ru-RU" sz="1800" dirty="0" smtClean="0">
              <a:latin typeface="+mj-lt"/>
            </a:endParaRPr>
          </a:p>
          <a:p>
            <a:pPr marL="0" indent="0" algn="r">
              <a:spcBef>
                <a:spcPts val="0"/>
              </a:spcBef>
              <a:buNone/>
            </a:pPr>
            <a:r>
              <a:rPr lang="ru-RU" sz="1800" dirty="0" smtClean="0">
                <a:latin typeface="+mj-lt"/>
              </a:rPr>
              <a:t>на </a:t>
            </a:r>
            <a:r>
              <a:rPr lang="ru-RU" sz="1800" dirty="0">
                <a:latin typeface="+mj-lt"/>
              </a:rPr>
              <a:t>состоявшемся 10 мая 2022 г. совещании </a:t>
            </a:r>
            <a:endParaRPr lang="ru-RU" sz="1800" dirty="0" smtClean="0">
              <a:latin typeface="+mj-lt"/>
            </a:endParaRPr>
          </a:p>
          <a:p>
            <a:pPr marL="0" indent="0" algn="r">
              <a:spcBef>
                <a:spcPts val="0"/>
              </a:spcBef>
              <a:buNone/>
            </a:pPr>
            <a:r>
              <a:rPr lang="ru-RU" sz="1800" dirty="0" smtClean="0">
                <a:latin typeface="+mj-lt"/>
              </a:rPr>
              <a:t>по </a:t>
            </a:r>
            <a:r>
              <a:rPr lang="ru-RU" sz="1800" dirty="0">
                <a:latin typeface="+mj-lt"/>
              </a:rPr>
              <a:t>государственному оборонному заказу на 2022 год.</a:t>
            </a:r>
          </a:p>
        </p:txBody>
      </p:sp>
    </p:spTree>
    <p:extLst>
      <p:ext uri="{BB962C8B-B14F-4D97-AF65-F5344CB8AC3E}">
        <p14:creationId xmlns:p14="http://schemas.microsoft.com/office/powerpoint/2010/main" val="2519494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6"/>
          <p:cNvSpPr txBox="1">
            <a:spLocks noGrp="1"/>
          </p:cNvSpPr>
          <p:nvPr>
            <p:ph type="title"/>
          </p:nvPr>
        </p:nvSpPr>
        <p:spPr>
          <a:xfrm>
            <a:off x="327991" y="297529"/>
            <a:ext cx="7417905" cy="895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lvl="0"/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Приоритетные направления международного военного сотрудничества: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68" name="Google Shape;168;p16"/>
          <p:cNvSpPr txBox="1">
            <a:spLocks noGrp="1"/>
          </p:cNvSpPr>
          <p:nvPr>
            <p:ph type="body" idx="1"/>
          </p:nvPr>
        </p:nvSpPr>
        <p:spPr>
          <a:xfrm>
            <a:off x="327991" y="1477617"/>
            <a:ext cx="8610600" cy="3604592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lvl="0" algn="just"/>
            <a:r>
              <a:rPr lang="ru-RU" sz="1600" dirty="0">
                <a:latin typeface="+mj-lt"/>
              </a:rPr>
              <a:t>обеспечение поддержания стратегического уровня международного военного сотрудничества с Российской </a:t>
            </a:r>
            <a:r>
              <a:rPr lang="ru-RU" sz="1600" dirty="0" smtClean="0">
                <a:latin typeface="+mj-lt"/>
              </a:rPr>
              <a:t>Федерацией.</a:t>
            </a:r>
            <a:endParaRPr lang="ru-RU" sz="1600" dirty="0">
              <a:latin typeface="+mj-lt"/>
            </a:endParaRPr>
          </a:p>
          <a:p>
            <a:pPr lvl="0" algn="just"/>
            <a:r>
              <a:rPr lang="ru-RU" sz="1600" dirty="0">
                <a:latin typeface="+mj-lt"/>
              </a:rPr>
              <a:t>повышение эффективности Организации Договора о коллективной безопасности, подготовка и участие в учениях ОДКБ, реализация положений Стратегии коллективной безопасности на период до 2025 </a:t>
            </a:r>
            <a:r>
              <a:rPr lang="ru-RU" sz="1600" dirty="0" smtClean="0">
                <a:latin typeface="+mj-lt"/>
              </a:rPr>
              <a:t>года.</a:t>
            </a:r>
            <a:endParaRPr lang="ru-RU" sz="1600" dirty="0">
              <a:latin typeface="+mj-lt"/>
            </a:endParaRPr>
          </a:p>
          <a:p>
            <a:pPr lvl="0" algn="just"/>
            <a:r>
              <a:rPr lang="ru-RU" sz="1600" dirty="0">
                <a:latin typeface="+mj-lt"/>
              </a:rPr>
              <a:t>реализация целей многостороннего военного сотрудничества государств – участников Содружества Независимых Государств, подготовка решений, выносимых на рассмотрение заседаний Совета министров, Координационных комитетов и Координационных совещаний государств – участников </a:t>
            </a:r>
            <a:r>
              <a:rPr lang="ru-RU" sz="1600" dirty="0" smtClean="0">
                <a:latin typeface="+mj-lt"/>
              </a:rPr>
              <a:t>СНГ.</a:t>
            </a:r>
            <a:endParaRPr lang="ru-RU" sz="1600" dirty="0">
              <a:latin typeface="+mj-lt"/>
            </a:endParaRPr>
          </a:p>
        </p:txBody>
      </p:sp>
      <p:sp>
        <p:nvSpPr>
          <p:cNvPr id="169" name="Google Shape;169;p16"/>
          <p:cNvSpPr txBox="1">
            <a:spLocks noGrp="1"/>
          </p:cNvSpPr>
          <p:nvPr>
            <p:ph type="sldNum" idx="12"/>
          </p:nvPr>
        </p:nvSpPr>
        <p:spPr>
          <a:xfrm>
            <a:off x="8543950" y="4612325"/>
            <a:ext cx="485400" cy="531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96808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6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22</a:t>
            </a:fld>
            <a:endParaRPr/>
          </a:p>
        </p:txBody>
      </p:sp>
      <p:sp>
        <p:nvSpPr>
          <p:cNvPr id="168" name="Google Shape;168;p16"/>
          <p:cNvSpPr txBox="1">
            <a:spLocks noGrp="1"/>
          </p:cNvSpPr>
          <p:nvPr>
            <p:ph type="body" idx="4294967295"/>
          </p:nvPr>
        </p:nvSpPr>
        <p:spPr>
          <a:xfrm>
            <a:off x="327991" y="1981546"/>
            <a:ext cx="8610600" cy="263077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lvl="0" algn="just"/>
            <a:r>
              <a:rPr lang="ru-RU" sz="1600" dirty="0">
                <a:latin typeface="+mj-lt"/>
              </a:rPr>
              <a:t>поддержание максимально возможного уровня военного сотрудничества с Китайской Народной </a:t>
            </a:r>
            <a:r>
              <a:rPr lang="ru-RU" sz="1600" dirty="0" smtClean="0">
                <a:latin typeface="+mj-lt"/>
              </a:rPr>
              <a:t>Республикой.</a:t>
            </a:r>
            <a:endParaRPr lang="ru-RU" sz="1600" dirty="0">
              <a:latin typeface="+mj-lt"/>
            </a:endParaRPr>
          </a:p>
          <a:p>
            <a:pPr lvl="0" algn="just"/>
            <a:r>
              <a:rPr lang="ru-RU" sz="1600" dirty="0">
                <a:latin typeface="+mj-lt"/>
              </a:rPr>
              <a:t>расширение сотрудничества со странами Юго-Восточной Азии, Ближнего Востока, </a:t>
            </a:r>
            <a:r>
              <a:rPr lang="ru-RU" sz="1600" dirty="0" smtClean="0">
                <a:latin typeface="+mj-lt"/>
              </a:rPr>
              <a:t>Африки.</a:t>
            </a:r>
            <a:endParaRPr lang="ru-RU" sz="1600" dirty="0">
              <a:latin typeface="+mj-lt"/>
            </a:endParaRPr>
          </a:p>
          <a:p>
            <a:pPr lvl="0" algn="just"/>
            <a:r>
              <a:rPr lang="ru-RU" sz="1600" dirty="0">
                <a:latin typeface="+mj-lt"/>
              </a:rPr>
              <a:t>расширение участия в деятельности по поддержанию международного мира и безопасности, в том числе в рамках </a:t>
            </a:r>
            <a:r>
              <a:rPr lang="ru-RU" sz="1600" dirty="0" smtClean="0">
                <a:latin typeface="+mj-lt"/>
              </a:rPr>
              <a:t>ОДКБ.</a:t>
            </a:r>
            <a:endParaRPr lang="ru-RU" sz="1600" dirty="0">
              <a:latin typeface="+mj-lt"/>
            </a:endParaRPr>
          </a:p>
          <a:p>
            <a:pPr lvl="0" algn="just"/>
            <a:r>
              <a:rPr lang="ru-RU" sz="1600" dirty="0">
                <a:latin typeface="+mj-lt"/>
              </a:rPr>
              <a:t>стабилизация отношений со странами коллективного Запада с учетом национальных интересов.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2259" y="355679"/>
            <a:ext cx="2891045" cy="161499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6838" y="355679"/>
            <a:ext cx="2424319" cy="161621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40" y="366548"/>
            <a:ext cx="2422497" cy="1614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472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3"/>
          <p:cNvSpPr txBox="1">
            <a:spLocks noGrp="1"/>
          </p:cNvSpPr>
          <p:nvPr>
            <p:ph type="ctrTitle"/>
          </p:nvPr>
        </p:nvSpPr>
        <p:spPr>
          <a:xfrm>
            <a:off x="3166893" y="496956"/>
            <a:ext cx="5062707" cy="4044469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lvl="0" algn="r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В 2023 ГОДУ ФУНКЦИИ ПРЕДСЕДАТЕЛЯ </a:t>
            </a:r>
            <a:b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В ОДКБ </a:t>
            </a:r>
            <a:b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ru-RU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ВЫПОЛНЯЕТ БЕЛАРУСЬ</a:t>
            </a:r>
            <a:endParaRPr lang="ru-RU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669" y="496956"/>
            <a:ext cx="1923778" cy="128049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69" y="2161759"/>
            <a:ext cx="1923778" cy="12809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6"/>
          <p:cNvSpPr txBox="1">
            <a:spLocks noGrp="1"/>
          </p:cNvSpPr>
          <p:nvPr>
            <p:ph type="title"/>
          </p:nvPr>
        </p:nvSpPr>
        <p:spPr>
          <a:xfrm>
            <a:off x="327991" y="297529"/>
            <a:ext cx="7417905" cy="895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lvl="0"/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Участие армейских </a:t>
            </a:r>
            <a:r>
              <a:rPr 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команд Вооруженных Сил </a:t>
            </a: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Республики </a:t>
            </a:r>
            <a:r>
              <a:rPr 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Беларусь в ежегодных Армейских международных играх (</a:t>
            </a:r>
            <a:r>
              <a:rPr lang="ru-RU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АрМИ</a:t>
            </a: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)</a:t>
            </a:r>
            <a:endParaRPr lang="ru-RU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69" name="Google Shape;169;p16"/>
          <p:cNvSpPr txBox="1">
            <a:spLocks noGrp="1"/>
          </p:cNvSpPr>
          <p:nvPr>
            <p:ph type="sldNum" idx="12"/>
          </p:nvPr>
        </p:nvSpPr>
        <p:spPr>
          <a:xfrm>
            <a:off x="8543950" y="4612325"/>
            <a:ext cx="485400" cy="531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24</a:t>
            </a:fld>
            <a:endParaRPr/>
          </a:p>
        </p:txBody>
      </p:sp>
      <p:sp>
        <p:nvSpPr>
          <p:cNvPr id="6" name="Google Shape;174;p17"/>
          <p:cNvSpPr txBox="1">
            <a:spLocks/>
          </p:cNvSpPr>
          <p:nvPr/>
        </p:nvSpPr>
        <p:spPr>
          <a:xfrm>
            <a:off x="1192696" y="4195166"/>
            <a:ext cx="6553200" cy="834317"/>
          </a:xfrm>
          <a:prstGeom prst="rect">
            <a:avLst/>
          </a:prstGeom>
          <a:noFill/>
          <a:ln>
            <a:noFill/>
          </a:ln>
          <a:effectLst>
            <a:outerShdw blurRad="28575" dist="9525" dir="5400000" algn="bl" rotWithShape="0">
              <a:schemeClr val="dk1">
                <a:alpha val="15000"/>
              </a:scheme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Encode Sans Semi Condensed SemiBold"/>
              <a:buNone/>
              <a:defRPr sz="3200" b="0" i="0" u="none" strike="noStrike" cap="none">
                <a:solidFill>
                  <a:schemeClr val="lt1"/>
                </a:solidFill>
                <a:latin typeface="Encode Sans Semi Condensed SemiBold"/>
                <a:ea typeface="Encode Sans Semi Condensed SemiBold"/>
                <a:cs typeface="Encode Sans Semi Condensed SemiBold"/>
                <a:sym typeface="Encode Sans Semi Condensed SemiBold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Encode Sans Semi Condensed SemiBold"/>
              <a:buNone/>
              <a:defRPr sz="3200" b="0" i="0" u="none" strike="noStrike" cap="none">
                <a:solidFill>
                  <a:schemeClr val="lt1"/>
                </a:solidFill>
                <a:latin typeface="Encode Sans Semi Condensed SemiBold"/>
                <a:ea typeface="Encode Sans Semi Condensed SemiBold"/>
                <a:cs typeface="Encode Sans Semi Condensed SemiBold"/>
                <a:sym typeface="Encode Sans Semi Condensed SemiBold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Encode Sans Semi Condensed SemiBold"/>
              <a:buNone/>
              <a:defRPr sz="3200" b="0" i="0" u="none" strike="noStrike" cap="none">
                <a:solidFill>
                  <a:schemeClr val="lt1"/>
                </a:solidFill>
                <a:latin typeface="Encode Sans Semi Condensed SemiBold"/>
                <a:ea typeface="Encode Sans Semi Condensed SemiBold"/>
                <a:cs typeface="Encode Sans Semi Condensed SemiBold"/>
                <a:sym typeface="Encode Sans Semi Condensed SemiBold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Encode Sans Semi Condensed SemiBold"/>
              <a:buNone/>
              <a:defRPr sz="3200" b="0" i="0" u="none" strike="noStrike" cap="none">
                <a:solidFill>
                  <a:schemeClr val="lt1"/>
                </a:solidFill>
                <a:latin typeface="Encode Sans Semi Condensed SemiBold"/>
                <a:ea typeface="Encode Sans Semi Condensed SemiBold"/>
                <a:cs typeface="Encode Sans Semi Condensed SemiBold"/>
                <a:sym typeface="Encode Sans Semi Condensed SemiBold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Encode Sans Semi Condensed SemiBold"/>
              <a:buNone/>
              <a:defRPr sz="3200" b="0" i="0" u="none" strike="noStrike" cap="none">
                <a:solidFill>
                  <a:schemeClr val="lt1"/>
                </a:solidFill>
                <a:latin typeface="Encode Sans Semi Condensed SemiBold"/>
                <a:ea typeface="Encode Sans Semi Condensed SemiBold"/>
                <a:cs typeface="Encode Sans Semi Condensed SemiBold"/>
                <a:sym typeface="Encode Sans Semi Condensed SemiBold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Encode Sans Semi Condensed SemiBold"/>
              <a:buNone/>
              <a:defRPr sz="3200" b="0" i="0" u="none" strike="noStrike" cap="none">
                <a:solidFill>
                  <a:schemeClr val="lt1"/>
                </a:solidFill>
                <a:latin typeface="Encode Sans Semi Condensed SemiBold"/>
                <a:ea typeface="Encode Sans Semi Condensed SemiBold"/>
                <a:cs typeface="Encode Sans Semi Condensed SemiBold"/>
                <a:sym typeface="Encode Sans Semi Condensed SemiBold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Encode Sans Semi Condensed SemiBold"/>
              <a:buNone/>
              <a:defRPr sz="3200" b="0" i="0" u="none" strike="noStrike" cap="none">
                <a:solidFill>
                  <a:schemeClr val="lt1"/>
                </a:solidFill>
                <a:latin typeface="Encode Sans Semi Condensed SemiBold"/>
                <a:ea typeface="Encode Sans Semi Condensed SemiBold"/>
                <a:cs typeface="Encode Sans Semi Condensed SemiBold"/>
                <a:sym typeface="Encode Sans Semi Condensed SemiBold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Encode Sans Semi Condensed SemiBold"/>
              <a:buNone/>
              <a:defRPr sz="3200" b="0" i="0" u="none" strike="noStrike" cap="none">
                <a:solidFill>
                  <a:schemeClr val="lt1"/>
                </a:solidFill>
                <a:latin typeface="Encode Sans Semi Condensed SemiBold"/>
                <a:ea typeface="Encode Sans Semi Condensed SemiBold"/>
                <a:cs typeface="Encode Sans Semi Condensed SemiBold"/>
                <a:sym typeface="Encode Sans Semi Condensed SemiBold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Encode Sans Semi Condensed SemiBold"/>
              <a:buNone/>
              <a:defRPr sz="3200" b="0" i="0" u="none" strike="noStrike" cap="none">
                <a:solidFill>
                  <a:schemeClr val="lt1"/>
                </a:solidFill>
                <a:latin typeface="Encode Sans Semi Condensed SemiBold"/>
                <a:ea typeface="Encode Sans Semi Condensed SemiBold"/>
                <a:cs typeface="Encode Sans Semi Condensed SemiBold"/>
                <a:sym typeface="Encode Sans Semi Condensed SemiBold"/>
              </a:defRPr>
            </a:lvl9pPr>
          </a:lstStyle>
          <a:p>
            <a:pPr algn="ctr"/>
            <a:r>
              <a:rPr lang="ru-RU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Часть конкурсов в рамках данных игр проводятся </a:t>
            </a:r>
            <a:endParaRPr lang="ru-RU" sz="20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algn="ctr"/>
            <a:r>
              <a:rPr lang="ru-RU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на </a:t>
            </a:r>
            <a:r>
              <a:rPr lang="ru-RU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территории Республики Беларусь.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460" y="2020955"/>
            <a:ext cx="2988646" cy="199409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52" y="2020955"/>
            <a:ext cx="2991138" cy="19940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968" y="2020955"/>
            <a:ext cx="2991138" cy="1994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663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21"/>
          <p:cNvSpPr txBox="1">
            <a:spLocks noGrp="1"/>
          </p:cNvSpPr>
          <p:nvPr>
            <p:ph type="title" idx="4294967295"/>
          </p:nvPr>
        </p:nvSpPr>
        <p:spPr>
          <a:xfrm>
            <a:off x="130515" y="2433039"/>
            <a:ext cx="8898835" cy="2083121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lvl="0" algn="ctr"/>
            <a:r>
              <a:rPr lang="ru-RU" sz="2400" b="1" dirty="0" smtClean="0">
                <a:ln w="9525"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БЕЛАРУСЬ СТАЛА ПЕРВЫМ ГОСУДАРСТВОМ </a:t>
            </a:r>
            <a:r>
              <a:rPr lang="en-US" sz="2400" b="1" dirty="0" smtClean="0">
                <a:ln w="9525"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/>
            </a:r>
            <a:br>
              <a:rPr lang="en-US" sz="2400" b="1" dirty="0" smtClean="0">
                <a:ln w="9525"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ru-RU" sz="2400" b="1" dirty="0" smtClean="0">
                <a:ln w="9525"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НА ПОСТСОВЕТСКОМ ПРОСТРАНСТВЕ, </a:t>
            </a:r>
            <a:r>
              <a:rPr lang="en-US" sz="2400" b="1" dirty="0" smtClean="0">
                <a:ln w="9525"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/>
            </a:r>
            <a:br>
              <a:rPr lang="en-US" sz="2400" b="1" dirty="0" smtClean="0">
                <a:ln w="9525"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ru-RU" sz="2400" b="1" dirty="0" smtClean="0">
                <a:ln w="9525"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ДОБРОВОЛЬНО ОТКАЗАВШИМСЯ ОТ ВОЗМОЖНОСТИ ОБЛАДАНИЯ ЯДЕРНЫМ ОРУЖИЕМ БЕЗ КАКИХ-ЛИБО ПРЕДВАРИТЕЛЬНЫХ УСЛОВИЙ И ОГОВОРОК</a:t>
            </a:r>
            <a:endParaRPr lang="ru-RU" sz="2400" b="1" dirty="0">
              <a:ln w="9525">
                <a:solidFill>
                  <a:schemeClr val="tx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220" name="Google Shape;220;p21"/>
          <p:cNvSpPr txBox="1">
            <a:spLocks noGrp="1"/>
          </p:cNvSpPr>
          <p:nvPr>
            <p:ph type="sldNum" idx="12"/>
          </p:nvPr>
        </p:nvSpPr>
        <p:spPr>
          <a:xfrm>
            <a:off x="8543950" y="4612325"/>
            <a:ext cx="485400" cy="531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25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26"/>
          <p:cNvSpPr txBox="1">
            <a:spLocks noGrp="1"/>
          </p:cNvSpPr>
          <p:nvPr>
            <p:ph type="ctrTitle" idx="4294967295"/>
          </p:nvPr>
        </p:nvSpPr>
        <p:spPr>
          <a:xfrm>
            <a:off x="685800" y="289960"/>
            <a:ext cx="7772400" cy="894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lvl="0" algn="ctr"/>
            <a:r>
              <a:rPr lang="en" sz="48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584</a:t>
            </a:r>
            <a:endParaRPr sz="48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274" name="Google Shape;274;p26"/>
          <p:cNvSpPr txBox="1">
            <a:spLocks noGrp="1"/>
          </p:cNvSpPr>
          <p:nvPr>
            <p:ph type="subTitle" idx="4294967295"/>
          </p:nvPr>
        </p:nvSpPr>
        <p:spPr>
          <a:xfrm>
            <a:off x="685800" y="939985"/>
            <a:ext cx="7772400" cy="463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buNone/>
            </a:pPr>
            <a:r>
              <a:rPr lang="ru-RU" dirty="0" smtClean="0">
                <a:latin typeface="+mj-lt"/>
              </a:rPr>
              <a:t>ракеты </a:t>
            </a:r>
            <a:r>
              <a:rPr lang="ru-RU" dirty="0">
                <a:latin typeface="+mj-lt"/>
              </a:rPr>
              <a:t>средней и меньшей </a:t>
            </a:r>
            <a:r>
              <a:rPr lang="ru-RU" dirty="0" smtClean="0">
                <a:latin typeface="+mj-lt"/>
              </a:rPr>
              <a:t>дальности</a:t>
            </a:r>
            <a:endParaRPr lang="en-US" dirty="0" smtClean="0">
              <a:latin typeface="+mj-lt"/>
            </a:endParaRPr>
          </a:p>
          <a:p>
            <a:pPr marL="0" lvl="0" indent="0" algn="ctr">
              <a:spcBef>
                <a:spcPts val="0"/>
              </a:spcBef>
              <a:buNone/>
            </a:pPr>
            <a:r>
              <a:rPr lang="ru-RU" dirty="0" smtClean="0">
                <a:latin typeface="+mj-lt"/>
              </a:rPr>
              <a:t>Беларусь вывела со своей территории</a:t>
            </a:r>
            <a:endParaRPr sz="2400" dirty="0">
              <a:latin typeface="+mj-lt"/>
            </a:endParaRPr>
          </a:p>
        </p:txBody>
      </p:sp>
      <p:sp>
        <p:nvSpPr>
          <p:cNvPr id="275" name="Google Shape;275;p26"/>
          <p:cNvSpPr txBox="1">
            <a:spLocks noGrp="1"/>
          </p:cNvSpPr>
          <p:nvPr>
            <p:ph type="ctrTitle" idx="4294967295"/>
          </p:nvPr>
        </p:nvSpPr>
        <p:spPr>
          <a:xfrm>
            <a:off x="3512820" y="2091215"/>
            <a:ext cx="2118359" cy="894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lvl="0" algn="ctr"/>
            <a:r>
              <a:rPr lang="en" sz="48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1341</a:t>
            </a:r>
            <a:endParaRPr sz="4800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277" name="Google Shape;277;p26"/>
          <p:cNvSpPr txBox="1">
            <a:spLocks noGrp="1"/>
          </p:cNvSpPr>
          <p:nvPr>
            <p:ph type="ctrTitle" idx="4294967295"/>
          </p:nvPr>
        </p:nvSpPr>
        <p:spPr>
          <a:xfrm>
            <a:off x="471293" y="2211385"/>
            <a:ext cx="2426451" cy="654559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lvl="0" algn="ctr"/>
            <a:r>
              <a:rPr lang="en" sz="4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1773</a:t>
            </a:r>
            <a:endParaRPr sz="48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279" name="Google Shape;279;p26"/>
          <p:cNvSpPr txBox="1">
            <a:spLocks noGrp="1"/>
          </p:cNvSpPr>
          <p:nvPr>
            <p:ph type="sldNum" idx="12"/>
          </p:nvPr>
        </p:nvSpPr>
        <p:spPr>
          <a:xfrm>
            <a:off x="8543950" y="4612325"/>
            <a:ext cx="485400" cy="531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26</a:t>
            </a:fld>
            <a:endParaRPr/>
          </a:p>
        </p:txBody>
      </p:sp>
      <p:sp>
        <p:nvSpPr>
          <p:cNvPr id="9" name="Google Shape;274;p26"/>
          <p:cNvSpPr txBox="1">
            <a:spLocks/>
          </p:cNvSpPr>
          <p:nvPr/>
        </p:nvSpPr>
        <p:spPr>
          <a:xfrm>
            <a:off x="740071" y="2845908"/>
            <a:ext cx="1798108" cy="2428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Encode Sans Semi Condensed Light"/>
              <a:buChar char="⊳"/>
              <a:defRPr sz="2400" b="0" i="0" u="none" strike="noStrike" cap="none">
                <a:solidFill>
                  <a:schemeClr val="dk1"/>
                </a:solidFill>
                <a:latin typeface="Encode Sans Semi Condensed Light"/>
                <a:ea typeface="Encode Sans Semi Condensed Light"/>
                <a:cs typeface="Encode Sans Semi Condensed Light"/>
                <a:sym typeface="Encode Sans Semi Condensed Light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Encode Sans Semi Condensed Light"/>
              <a:buChar char="▸"/>
              <a:defRPr sz="2400" b="0" i="0" u="none" strike="noStrike" cap="none">
                <a:solidFill>
                  <a:schemeClr val="dk1"/>
                </a:solidFill>
                <a:latin typeface="Encode Sans Semi Condensed Light"/>
                <a:ea typeface="Encode Sans Semi Condensed Light"/>
                <a:cs typeface="Encode Sans Semi Condensed Light"/>
                <a:sym typeface="Encode Sans Semi Condensed Light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Encode Sans Semi Condensed Light"/>
              <a:buChar char="▸"/>
              <a:defRPr sz="2400" b="0" i="0" u="none" strike="noStrike" cap="none">
                <a:solidFill>
                  <a:schemeClr val="dk1"/>
                </a:solidFill>
                <a:latin typeface="Encode Sans Semi Condensed Light"/>
                <a:ea typeface="Encode Sans Semi Condensed Light"/>
                <a:cs typeface="Encode Sans Semi Condensed Light"/>
                <a:sym typeface="Encode Sans Semi Condensed Light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Encode Sans Semi Condensed Light"/>
              <a:buChar char="▸"/>
              <a:defRPr sz="2400" b="0" i="0" u="none" strike="noStrike" cap="none">
                <a:solidFill>
                  <a:schemeClr val="dk1"/>
                </a:solidFill>
                <a:latin typeface="Encode Sans Semi Condensed Light"/>
                <a:ea typeface="Encode Sans Semi Condensed Light"/>
                <a:cs typeface="Encode Sans Semi Condensed Light"/>
                <a:sym typeface="Encode Sans Semi Condensed Light"/>
              </a:defRPr>
            </a:lvl4pPr>
            <a:lvl5pPr marL="2286000" marR="0" lvl="4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ncode Sans Semi Condensed Light"/>
              <a:buChar char="▸"/>
              <a:defRPr sz="2400" b="0" i="0" u="none" strike="noStrike" cap="none">
                <a:solidFill>
                  <a:schemeClr val="dk1"/>
                </a:solidFill>
                <a:latin typeface="Encode Sans Semi Condensed Light"/>
                <a:ea typeface="Encode Sans Semi Condensed Light"/>
                <a:cs typeface="Encode Sans Semi Condensed Light"/>
                <a:sym typeface="Encode Sans Semi Condensed Light"/>
              </a:defRPr>
            </a:lvl5pPr>
            <a:lvl6pPr marL="2743200" marR="0" lvl="5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ncode Sans Semi Condensed Light"/>
              <a:buChar char="▸"/>
              <a:defRPr sz="2400" b="0" i="0" u="none" strike="noStrike" cap="none">
                <a:solidFill>
                  <a:schemeClr val="dk1"/>
                </a:solidFill>
                <a:latin typeface="Encode Sans Semi Condensed Light"/>
                <a:ea typeface="Encode Sans Semi Condensed Light"/>
                <a:cs typeface="Encode Sans Semi Condensed Light"/>
                <a:sym typeface="Encode Sans Semi Condensed Light"/>
              </a:defRPr>
            </a:lvl6pPr>
            <a:lvl7pPr marL="3200400" marR="0" lvl="6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ncode Sans Semi Condensed Light"/>
              <a:buChar char="▸"/>
              <a:defRPr sz="2400" b="0" i="0" u="none" strike="noStrike" cap="none">
                <a:solidFill>
                  <a:schemeClr val="dk1"/>
                </a:solidFill>
                <a:latin typeface="Encode Sans Semi Condensed Light"/>
                <a:ea typeface="Encode Sans Semi Condensed Light"/>
                <a:cs typeface="Encode Sans Semi Condensed Light"/>
                <a:sym typeface="Encode Sans Semi Condensed Light"/>
              </a:defRPr>
            </a:lvl7pPr>
            <a:lvl8pPr marL="3657600" marR="0" lvl="7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ncode Sans Semi Condensed Light"/>
              <a:buChar char="▸"/>
              <a:defRPr sz="2400" b="0" i="0" u="none" strike="noStrike" cap="none">
                <a:solidFill>
                  <a:schemeClr val="dk1"/>
                </a:solidFill>
                <a:latin typeface="Encode Sans Semi Condensed Light"/>
                <a:ea typeface="Encode Sans Semi Condensed Light"/>
                <a:cs typeface="Encode Sans Semi Condensed Light"/>
                <a:sym typeface="Encode Sans Semi Condensed Light"/>
              </a:defRPr>
            </a:lvl8pPr>
            <a:lvl9pPr marL="4114800" marR="0" lvl="8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ncode Sans Semi Condensed Light"/>
              <a:buChar char="▸"/>
              <a:defRPr sz="2400" b="0" i="0" u="none" strike="noStrike" cap="none">
                <a:solidFill>
                  <a:schemeClr val="dk1"/>
                </a:solidFill>
                <a:latin typeface="Encode Sans Semi Condensed Light"/>
                <a:ea typeface="Encode Sans Semi Condensed Light"/>
                <a:cs typeface="Encode Sans Semi Condensed Light"/>
                <a:sym typeface="Encode Sans Semi Condensed Light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ru-RU" dirty="0">
                <a:latin typeface="+mj-lt"/>
              </a:rPr>
              <a:t>боевых </a:t>
            </a:r>
            <a:endParaRPr lang="ru-RU" dirty="0" smtClean="0">
              <a:latin typeface="+mj-lt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dirty="0" smtClean="0">
                <a:latin typeface="+mj-lt"/>
              </a:rPr>
              <a:t>танка</a:t>
            </a:r>
            <a:endParaRPr lang="ru-RU" dirty="0">
              <a:latin typeface="+mj-lt"/>
            </a:endParaRPr>
          </a:p>
        </p:txBody>
      </p:sp>
      <p:sp>
        <p:nvSpPr>
          <p:cNvPr id="10" name="Google Shape;274;p26"/>
          <p:cNvSpPr txBox="1">
            <a:spLocks/>
          </p:cNvSpPr>
          <p:nvPr/>
        </p:nvSpPr>
        <p:spPr>
          <a:xfrm>
            <a:off x="2256333" y="2737031"/>
            <a:ext cx="4519649" cy="4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Encode Sans Semi Condensed Light"/>
              <a:buChar char="⊳"/>
              <a:defRPr sz="2400" b="0" i="0" u="none" strike="noStrike" cap="none">
                <a:solidFill>
                  <a:schemeClr val="dk1"/>
                </a:solidFill>
                <a:latin typeface="Encode Sans Semi Condensed Light"/>
                <a:ea typeface="Encode Sans Semi Condensed Light"/>
                <a:cs typeface="Encode Sans Semi Condensed Light"/>
                <a:sym typeface="Encode Sans Semi Condensed Light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Encode Sans Semi Condensed Light"/>
              <a:buChar char="▸"/>
              <a:defRPr sz="2400" b="0" i="0" u="none" strike="noStrike" cap="none">
                <a:solidFill>
                  <a:schemeClr val="dk1"/>
                </a:solidFill>
                <a:latin typeface="Encode Sans Semi Condensed Light"/>
                <a:ea typeface="Encode Sans Semi Condensed Light"/>
                <a:cs typeface="Encode Sans Semi Condensed Light"/>
                <a:sym typeface="Encode Sans Semi Condensed Light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Encode Sans Semi Condensed Light"/>
              <a:buChar char="▸"/>
              <a:defRPr sz="2400" b="0" i="0" u="none" strike="noStrike" cap="none">
                <a:solidFill>
                  <a:schemeClr val="dk1"/>
                </a:solidFill>
                <a:latin typeface="Encode Sans Semi Condensed Light"/>
                <a:ea typeface="Encode Sans Semi Condensed Light"/>
                <a:cs typeface="Encode Sans Semi Condensed Light"/>
                <a:sym typeface="Encode Sans Semi Condensed Light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Encode Sans Semi Condensed Light"/>
              <a:buChar char="▸"/>
              <a:defRPr sz="2400" b="0" i="0" u="none" strike="noStrike" cap="none">
                <a:solidFill>
                  <a:schemeClr val="dk1"/>
                </a:solidFill>
                <a:latin typeface="Encode Sans Semi Condensed Light"/>
                <a:ea typeface="Encode Sans Semi Condensed Light"/>
                <a:cs typeface="Encode Sans Semi Condensed Light"/>
                <a:sym typeface="Encode Sans Semi Condensed Light"/>
              </a:defRPr>
            </a:lvl4pPr>
            <a:lvl5pPr marL="2286000" marR="0" lvl="4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ncode Sans Semi Condensed Light"/>
              <a:buChar char="▸"/>
              <a:defRPr sz="2400" b="0" i="0" u="none" strike="noStrike" cap="none">
                <a:solidFill>
                  <a:schemeClr val="dk1"/>
                </a:solidFill>
                <a:latin typeface="Encode Sans Semi Condensed Light"/>
                <a:ea typeface="Encode Sans Semi Condensed Light"/>
                <a:cs typeface="Encode Sans Semi Condensed Light"/>
                <a:sym typeface="Encode Sans Semi Condensed Light"/>
              </a:defRPr>
            </a:lvl5pPr>
            <a:lvl6pPr marL="2743200" marR="0" lvl="5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ncode Sans Semi Condensed Light"/>
              <a:buChar char="▸"/>
              <a:defRPr sz="2400" b="0" i="0" u="none" strike="noStrike" cap="none">
                <a:solidFill>
                  <a:schemeClr val="dk1"/>
                </a:solidFill>
                <a:latin typeface="Encode Sans Semi Condensed Light"/>
                <a:ea typeface="Encode Sans Semi Condensed Light"/>
                <a:cs typeface="Encode Sans Semi Condensed Light"/>
                <a:sym typeface="Encode Sans Semi Condensed Light"/>
              </a:defRPr>
            </a:lvl6pPr>
            <a:lvl7pPr marL="3200400" marR="0" lvl="6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ncode Sans Semi Condensed Light"/>
              <a:buChar char="▸"/>
              <a:defRPr sz="2400" b="0" i="0" u="none" strike="noStrike" cap="none">
                <a:solidFill>
                  <a:schemeClr val="dk1"/>
                </a:solidFill>
                <a:latin typeface="Encode Sans Semi Condensed Light"/>
                <a:ea typeface="Encode Sans Semi Condensed Light"/>
                <a:cs typeface="Encode Sans Semi Condensed Light"/>
                <a:sym typeface="Encode Sans Semi Condensed Light"/>
              </a:defRPr>
            </a:lvl7pPr>
            <a:lvl8pPr marL="3657600" marR="0" lvl="7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ncode Sans Semi Condensed Light"/>
              <a:buChar char="▸"/>
              <a:defRPr sz="2400" b="0" i="0" u="none" strike="noStrike" cap="none">
                <a:solidFill>
                  <a:schemeClr val="dk1"/>
                </a:solidFill>
                <a:latin typeface="Encode Sans Semi Condensed Light"/>
                <a:ea typeface="Encode Sans Semi Condensed Light"/>
                <a:cs typeface="Encode Sans Semi Condensed Light"/>
                <a:sym typeface="Encode Sans Semi Condensed Light"/>
              </a:defRPr>
            </a:lvl8pPr>
            <a:lvl9pPr marL="4114800" marR="0" lvl="8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ncode Sans Semi Condensed Light"/>
              <a:buChar char="▸"/>
              <a:defRPr sz="2400" b="0" i="0" u="none" strike="noStrike" cap="none">
                <a:solidFill>
                  <a:schemeClr val="dk1"/>
                </a:solidFill>
                <a:latin typeface="Encode Sans Semi Condensed Light"/>
                <a:ea typeface="Encode Sans Semi Condensed Light"/>
                <a:cs typeface="Encode Sans Semi Condensed Light"/>
                <a:sym typeface="Encode Sans Semi Condensed Light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ru-RU" dirty="0">
                <a:latin typeface="+mj-lt"/>
              </a:rPr>
              <a:t>боевая бронированная </a:t>
            </a:r>
            <a:endParaRPr lang="ru-RU" dirty="0" smtClean="0">
              <a:latin typeface="+mj-lt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dirty="0" smtClean="0">
                <a:latin typeface="+mj-lt"/>
              </a:rPr>
              <a:t>машина</a:t>
            </a:r>
            <a:endParaRPr lang="ru-RU" dirty="0">
              <a:latin typeface="+mj-lt"/>
            </a:endParaRPr>
          </a:p>
        </p:txBody>
      </p:sp>
      <p:sp>
        <p:nvSpPr>
          <p:cNvPr id="11" name="Google Shape;275;p26"/>
          <p:cNvSpPr txBox="1">
            <a:spLocks/>
          </p:cNvSpPr>
          <p:nvPr/>
        </p:nvSpPr>
        <p:spPr>
          <a:xfrm>
            <a:off x="6927157" y="2091825"/>
            <a:ext cx="1386840" cy="894900"/>
          </a:xfrm>
          <a:prstGeom prst="rect">
            <a:avLst/>
          </a:prstGeom>
          <a:noFill/>
          <a:ln>
            <a:noFill/>
          </a:ln>
          <a:effectLst>
            <a:outerShdw blurRad="28575" dist="9525" dir="5400000" algn="bl" rotWithShape="0">
              <a:schemeClr val="dk1">
                <a:alpha val="15000"/>
              </a:scheme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Encode Sans Semi Condensed SemiBold"/>
              <a:buNone/>
              <a:defRPr sz="3200" b="0" i="0" u="none" strike="noStrike" cap="none">
                <a:solidFill>
                  <a:schemeClr val="lt1"/>
                </a:solidFill>
                <a:latin typeface="Encode Sans Semi Condensed SemiBold"/>
                <a:ea typeface="Encode Sans Semi Condensed SemiBold"/>
                <a:cs typeface="Encode Sans Semi Condensed SemiBold"/>
                <a:sym typeface="Encode Sans Semi Condensed SemiBold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Encode Sans Semi Condensed SemiBold"/>
              <a:buNone/>
              <a:defRPr sz="3200" b="0" i="0" u="none" strike="noStrike" cap="none">
                <a:solidFill>
                  <a:schemeClr val="lt1"/>
                </a:solidFill>
                <a:latin typeface="Encode Sans Semi Condensed SemiBold"/>
                <a:ea typeface="Encode Sans Semi Condensed SemiBold"/>
                <a:cs typeface="Encode Sans Semi Condensed SemiBold"/>
                <a:sym typeface="Encode Sans Semi Condensed SemiBold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Encode Sans Semi Condensed SemiBold"/>
              <a:buNone/>
              <a:defRPr sz="3200" b="0" i="0" u="none" strike="noStrike" cap="none">
                <a:solidFill>
                  <a:schemeClr val="lt1"/>
                </a:solidFill>
                <a:latin typeface="Encode Sans Semi Condensed SemiBold"/>
                <a:ea typeface="Encode Sans Semi Condensed SemiBold"/>
                <a:cs typeface="Encode Sans Semi Condensed SemiBold"/>
                <a:sym typeface="Encode Sans Semi Condensed SemiBold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Encode Sans Semi Condensed SemiBold"/>
              <a:buNone/>
              <a:defRPr sz="3200" b="0" i="0" u="none" strike="noStrike" cap="none">
                <a:solidFill>
                  <a:schemeClr val="lt1"/>
                </a:solidFill>
                <a:latin typeface="Encode Sans Semi Condensed SemiBold"/>
                <a:ea typeface="Encode Sans Semi Condensed SemiBold"/>
                <a:cs typeface="Encode Sans Semi Condensed SemiBold"/>
                <a:sym typeface="Encode Sans Semi Condensed SemiBold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Encode Sans Semi Condensed SemiBold"/>
              <a:buNone/>
              <a:defRPr sz="3200" b="0" i="0" u="none" strike="noStrike" cap="none">
                <a:solidFill>
                  <a:schemeClr val="lt1"/>
                </a:solidFill>
                <a:latin typeface="Encode Sans Semi Condensed SemiBold"/>
                <a:ea typeface="Encode Sans Semi Condensed SemiBold"/>
                <a:cs typeface="Encode Sans Semi Condensed SemiBold"/>
                <a:sym typeface="Encode Sans Semi Condensed SemiBold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Encode Sans Semi Condensed SemiBold"/>
              <a:buNone/>
              <a:defRPr sz="3200" b="0" i="0" u="none" strike="noStrike" cap="none">
                <a:solidFill>
                  <a:schemeClr val="lt1"/>
                </a:solidFill>
                <a:latin typeface="Encode Sans Semi Condensed SemiBold"/>
                <a:ea typeface="Encode Sans Semi Condensed SemiBold"/>
                <a:cs typeface="Encode Sans Semi Condensed SemiBold"/>
                <a:sym typeface="Encode Sans Semi Condensed SemiBold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Encode Sans Semi Condensed SemiBold"/>
              <a:buNone/>
              <a:defRPr sz="3200" b="0" i="0" u="none" strike="noStrike" cap="none">
                <a:solidFill>
                  <a:schemeClr val="lt1"/>
                </a:solidFill>
                <a:latin typeface="Encode Sans Semi Condensed SemiBold"/>
                <a:ea typeface="Encode Sans Semi Condensed SemiBold"/>
                <a:cs typeface="Encode Sans Semi Condensed SemiBold"/>
                <a:sym typeface="Encode Sans Semi Condensed SemiBold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Encode Sans Semi Condensed SemiBold"/>
              <a:buNone/>
              <a:defRPr sz="3200" b="0" i="0" u="none" strike="noStrike" cap="none">
                <a:solidFill>
                  <a:schemeClr val="lt1"/>
                </a:solidFill>
                <a:latin typeface="Encode Sans Semi Condensed SemiBold"/>
                <a:ea typeface="Encode Sans Semi Condensed SemiBold"/>
                <a:cs typeface="Encode Sans Semi Condensed SemiBold"/>
                <a:sym typeface="Encode Sans Semi Condensed SemiBold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Encode Sans Semi Condensed SemiBold"/>
              <a:buNone/>
              <a:defRPr sz="3200" b="0" i="0" u="none" strike="noStrike" cap="none">
                <a:solidFill>
                  <a:schemeClr val="lt1"/>
                </a:solidFill>
                <a:latin typeface="Encode Sans Semi Condensed SemiBold"/>
                <a:ea typeface="Encode Sans Semi Condensed SemiBold"/>
                <a:cs typeface="Encode Sans Semi Condensed SemiBold"/>
                <a:sym typeface="Encode Sans Semi Condensed SemiBold"/>
              </a:defRPr>
            </a:lvl9pPr>
          </a:lstStyle>
          <a:p>
            <a:pPr algn="ctr"/>
            <a:r>
              <a:rPr lang="en" sz="48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130</a:t>
            </a:r>
          </a:p>
        </p:txBody>
      </p:sp>
      <p:sp>
        <p:nvSpPr>
          <p:cNvPr id="12" name="Google Shape;274;p26"/>
          <p:cNvSpPr txBox="1">
            <a:spLocks/>
          </p:cNvSpPr>
          <p:nvPr/>
        </p:nvSpPr>
        <p:spPr>
          <a:xfrm>
            <a:off x="6388677" y="2865944"/>
            <a:ext cx="2463800" cy="4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Encode Sans Semi Condensed Light"/>
              <a:buChar char="⊳"/>
              <a:defRPr sz="2400" b="0" i="0" u="none" strike="noStrike" cap="none">
                <a:solidFill>
                  <a:schemeClr val="dk1"/>
                </a:solidFill>
                <a:latin typeface="Encode Sans Semi Condensed Light"/>
                <a:ea typeface="Encode Sans Semi Condensed Light"/>
                <a:cs typeface="Encode Sans Semi Condensed Light"/>
                <a:sym typeface="Encode Sans Semi Condensed Light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Encode Sans Semi Condensed Light"/>
              <a:buChar char="▸"/>
              <a:defRPr sz="2400" b="0" i="0" u="none" strike="noStrike" cap="none">
                <a:solidFill>
                  <a:schemeClr val="dk1"/>
                </a:solidFill>
                <a:latin typeface="Encode Sans Semi Condensed Light"/>
                <a:ea typeface="Encode Sans Semi Condensed Light"/>
                <a:cs typeface="Encode Sans Semi Condensed Light"/>
                <a:sym typeface="Encode Sans Semi Condensed Light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Encode Sans Semi Condensed Light"/>
              <a:buChar char="▸"/>
              <a:defRPr sz="2400" b="0" i="0" u="none" strike="noStrike" cap="none">
                <a:solidFill>
                  <a:schemeClr val="dk1"/>
                </a:solidFill>
                <a:latin typeface="Encode Sans Semi Condensed Light"/>
                <a:ea typeface="Encode Sans Semi Condensed Light"/>
                <a:cs typeface="Encode Sans Semi Condensed Light"/>
                <a:sym typeface="Encode Sans Semi Condensed Light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Encode Sans Semi Condensed Light"/>
              <a:buChar char="▸"/>
              <a:defRPr sz="2400" b="0" i="0" u="none" strike="noStrike" cap="none">
                <a:solidFill>
                  <a:schemeClr val="dk1"/>
                </a:solidFill>
                <a:latin typeface="Encode Sans Semi Condensed Light"/>
                <a:ea typeface="Encode Sans Semi Condensed Light"/>
                <a:cs typeface="Encode Sans Semi Condensed Light"/>
                <a:sym typeface="Encode Sans Semi Condensed Light"/>
              </a:defRPr>
            </a:lvl4pPr>
            <a:lvl5pPr marL="2286000" marR="0" lvl="4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ncode Sans Semi Condensed Light"/>
              <a:buChar char="▸"/>
              <a:defRPr sz="2400" b="0" i="0" u="none" strike="noStrike" cap="none">
                <a:solidFill>
                  <a:schemeClr val="dk1"/>
                </a:solidFill>
                <a:latin typeface="Encode Sans Semi Condensed Light"/>
                <a:ea typeface="Encode Sans Semi Condensed Light"/>
                <a:cs typeface="Encode Sans Semi Condensed Light"/>
                <a:sym typeface="Encode Sans Semi Condensed Light"/>
              </a:defRPr>
            </a:lvl5pPr>
            <a:lvl6pPr marL="2743200" marR="0" lvl="5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ncode Sans Semi Condensed Light"/>
              <a:buChar char="▸"/>
              <a:defRPr sz="2400" b="0" i="0" u="none" strike="noStrike" cap="none">
                <a:solidFill>
                  <a:schemeClr val="dk1"/>
                </a:solidFill>
                <a:latin typeface="Encode Sans Semi Condensed Light"/>
                <a:ea typeface="Encode Sans Semi Condensed Light"/>
                <a:cs typeface="Encode Sans Semi Condensed Light"/>
                <a:sym typeface="Encode Sans Semi Condensed Light"/>
              </a:defRPr>
            </a:lvl6pPr>
            <a:lvl7pPr marL="3200400" marR="0" lvl="6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ncode Sans Semi Condensed Light"/>
              <a:buChar char="▸"/>
              <a:defRPr sz="2400" b="0" i="0" u="none" strike="noStrike" cap="none">
                <a:solidFill>
                  <a:schemeClr val="dk1"/>
                </a:solidFill>
                <a:latin typeface="Encode Sans Semi Condensed Light"/>
                <a:ea typeface="Encode Sans Semi Condensed Light"/>
                <a:cs typeface="Encode Sans Semi Condensed Light"/>
                <a:sym typeface="Encode Sans Semi Condensed Light"/>
              </a:defRPr>
            </a:lvl7pPr>
            <a:lvl8pPr marL="3657600" marR="0" lvl="7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ncode Sans Semi Condensed Light"/>
              <a:buChar char="▸"/>
              <a:defRPr sz="2400" b="0" i="0" u="none" strike="noStrike" cap="none">
                <a:solidFill>
                  <a:schemeClr val="dk1"/>
                </a:solidFill>
                <a:latin typeface="Encode Sans Semi Condensed Light"/>
                <a:ea typeface="Encode Sans Semi Condensed Light"/>
                <a:cs typeface="Encode Sans Semi Condensed Light"/>
                <a:sym typeface="Encode Sans Semi Condensed Light"/>
              </a:defRPr>
            </a:lvl8pPr>
            <a:lvl9pPr marL="4114800" marR="0" lvl="8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ncode Sans Semi Condensed Light"/>
              <a:buChar char="▸"/>
              <a:defRPr sz="2400" b="0" i="0" u="none" strike="noStrike" cap="none">
                <a:solidFill>
                  <a:schemeClr val="dk1"/>
                </a:solidFill>
                <a:latin typeface="Encode Sans Semi Condensed Light"/>
                <a:ea typeface="Encode Sans Semi Condensed Light"/>
                <a:cs typeface="Encode Sans Semi Condensed Light"/>
                <a:sym typeface="Encode Sans Semi Condensed Light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ru-RU" dirty="0">
                <a:latin typeface="+mj-lt"/>
              </a:rPr>
              <a:t>боевых самолетов</a:t>
            </a:r>
          </a:p>
        </p:txBody>
      </p:sp>
      <p:sp>
        <p:nvSpPr>
          <p:cNvPr id="13" name="Google Shape;274;p26"/>
          <p:cNvSpPr txBox="1">
            <a:spLocks/>
          </p:cNvSpPr>
          <p:nvPr/>
        </p:nvSpPr>
        <p:spPr>
          <a:xfrm>
            <a:off x="685799" y="3736590"/>
            <a:ext cx="7772400" cy="4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Encode Sans Semi Condensed Light"/>
              <a:buChar char="⊳"/>
              <a:defRPr sz="2400" b="0" i="0" u="none" strike="noStrike" cap="none">
                <a:solidFill>
                  <a:schemeClr val="dk1"/>
                </a:solidFill>
                <a:latin typeface="Encode Sans Semi Condensed Light"/>
                <a:ea typeface="Encode Sans Semi Condensed Light"/>
                <a:cs typeface="Encode Sans Semi Condensed Light"/>
                <a:sym typeface="Encode Sans Semi Condensed Light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Encode Sans Semi Condensed Light"/>
              <a:buChar char="▸"/>
              <a:defRPr sz="2400" b="0" i="0" u="none" strike="noStrike" cap="none">
                <a:solidFill>
                  <a:schemeClr val="dk1"/>
                </a:solidFill>
                <a:latin typeface="Encode Sans Semi Condensed Light"/>
                <a:ea typeface="Encode Sans Semi Condensed Light"/>
                <a:cs typeface="Encode Sans Semi Condensed Light"/>
                <a:sym typeface="Encode Sans Semi Condensed Light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Encode Sans Semi Condensed Light"/>
              <a:buChar char="▸"/>
              <a:defRPr sz="2400" b="0" i="0" u="none" strike="noStrike" cap="none">
                <a:solidFill>
                  <a:schemeClr val="dk1"/>
                </a:solidFill>
                <a:latin typeface="Encode Sans Semi Condensed Light"/>
                <a:ea typeface="Encode Sans Semi Condensed Light"/>
                <a:cs typeface="Encode Sans Semi Condensed Light"/>
                <a:sym typeface="Encode Sans Semi Condensed Light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Encode Sans Semi Condensed Light"/>
              <a:buChar char="▸"/>
              <a:defRPr sz="2400" b="0" i="0" u="none" strike="noStrike" cap="none">
                <a:solidFill>
                  <a:schemeClr val="dk1"/>
                </a:solidFill>
                <a:latin typeface="Encode Sans Semi Condensed Light"/>
                <a:ea typeface="Encode Sans Semi Condensed Light"/>
                <a:cs typeface="Encode Sans Semi Condensed Light"/>
                <a:sym typeface="Encode Sans Semi Condensed Light"/>
              </a:defRPr>
            </a:lvl4pPr>
            <a:lvl5pPr marL="2286000" marR="0" lvl="4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ncode Sans Semi Condensed Light"/>
              <a:buChar char="▸"/>
              <a:defRPr sz="2400" b="0" i="0" u="none" strike="noStrike" cap="none">
                <a:solidFill>
                  <a:schemeClr val="dk1"/>
                </a:solidFill>
                <a:latin typeface="Encode Sans Semi Condensed Light"/>
                <a:ea typeface="Encode Sans Semi Condensed Light"/>
                <a:cs typeface="Encode Sans Semi Condensed Light"/>
                <a:sym typeface="Encode Sans Semi Condensed Light"/>
              </a:defRPr>
            </a:lvl5pPr>
            <a:lvl6pPr marL="2743200" marR="0" lvl="5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ncode Sans Semi Condensed Light"/>
              <a:buChar char="▸"/>
              <a:defRPr sz="2400" b="0" i="0" u="none" strike="noStrike" cap="none">
                <a:solidFill>
                  <a:schemeClr val="dk1"/>
                </a:solidFill>
                <a:latin typeface="Encode Sans Semi Condensed Light"/>
                <a:ea typeface="Encode Sans Semi Condensed Light"/>
                <a:cs typeface="Encode Sans Semi Condensed Light"/>
                <a:sym typeface="Encode Sans Semi Condensed Light"/>
              </a:defRPr>
            </a:lvl6pPr>
            <a:lvl7pPr marL="3200400" marR="0" lvl="6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ncode Sans Semi Condensed Light"/>
              <a:buChar char="▸"/>
              <a:defRPr sz="2400" b="0" i="0" u="none" strike="noStrike" cap="none">
                <a:solidFill>
                  <a:schemeClr val="dk1"/>
                </a:solidFill>
                <a:latin typeface="Encode Sans Semi Condensed Light"/>
                <a:ea typeface="Encode Sans Semi Condensed Light"/>
                <a:cs typeface="Encode Sans Semi Condensed Light"/>
                <a:sym typeface="Encode Sans Semi Condensed Light"/>
              </a:defRPr>
            </a:lvl7pPr>
            <a:lvl8pPr marL="3657600" marR="0" lvl="7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ncode Sans Semi Condensed Light"/>
              <a:buChar char="▸"/>
              <a:defRPr sz="2400" b="0" i="0" u="none" strike="noStrike" cap="none">
                <a:solidFill>
                  <a:schemeClr val="dk1"/>
                </a:solidFill>
                <a:latin typeface="Encode Sans Semi Condensed Light"/>
                <a:ea typeface="Encode Sans Semi Condensed Light"/>
                <a:cs typeface="Encode Sans Semi Condensed Light"/>
                <a:sym typeface="Encode Sans Semi Condensed Light"/>
              </a:defRPr>
            </a:lvl8pPr>
            <a:lvl9pPr marL="4114800" marR="0" lvl="8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ncode Sans Semi Condensed Light"/>
              <a:buChar char="▸"/>
              <a:defRPr sz="2400" b="0" i="0" u="none" strike="noStrike" cap="none">
                <a:solidFill>
                  <a:schemeClr val="dk1"/>
                </a:solidFill>
                <a:latin typeface="Encode Sans Semi Condensed Light"/>
                <a:ea typeface="Encode Sans Semi Condensed Light"/>
                <a:cs typeface="Encode Sans Semi Condensed Light"/>
                <a:sym typeface="Encode Sans Semi Condensed Light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ru-RU" b="1" dirty="0" smtClean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УНИЧТОЖЕНО БЕЛАРУСЬЮ ПО ДОГОВОРУ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b="1" dirty="0" smtClean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ОБ ОБЫЧНЫХ ВООРУЖЕННЫХ СИЛАХ В ЕВРОПЕ ОТ 1990 ГОДА </a:t>
            </a:r>
            <a:endParaRPr lang="ru-RU" b="1" dirty="0">
              <a:solidFill>
                <a:schemeClr val="tx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61329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6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27</a:t>
            </a:fld>
            <a:endParaRPr/>
          </a:p>
        </p:txBody>
      </p:sp>
      <p:sp>
        <p:nvSpPr>
          <p:cNvPr id="168" name="Google Shape;168;p16"/>
          <p:cNvSpPr txBox="1">
            <a:spLocks noGrp="1"/>
          </p:cNvSpPr>
          <p:nvPr>
            <p:ph type="body" idx="4294967295"/>
          </p:nvPr>
        </p:nvSpPr>
        <p:spPr>
          <a:xfrm>
            <a:off x="176050" y="821982"/>
            <a:ext cx="8610600" cy="2842245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lvl="0" algn="just"/>
            <a:r>
              <a:rPr lang="ru-RU" sz="1600" dirty="0">
                <a:latin typeface="+mj-lt"/>
              </a:rPr>
              <a:t>Только в течение трех последних лет Глава белорусского государства выдвинул ряд масштабных инициатив, направленных на укрепление безопасности, снижение конфронтации и восстановление доверия между странами. </a:t>
            </a:r>
          </a:p>
          <a:p>
            <a:pPr lvl="0" algn="just"/>
            <a:r>
              <a:rPr lang="ru-RU" sz="1600" dirty="0" smtClean="0">
                <a:latin typeface="+mj-lt"/>
              </a:rPr>
              <a:t>Было предложено </a:t>
            </a:r>
            <a:r>
              <a:rPr lang="ru-RU" sz="1600" dirty="0">
                <a:latin typeface="+mj-lt"/>
              </a:rPr>
              <a:t>сформировать «пояс цифрового добрососедства» путем заключения международных соглашений об обеспечении информационной безопасности.</a:t>
            </a:r>
          </a:p>
          <a:p>
            <a:pPr lvl="0" algn="just"/>
            <a:r>
              <a:rPr lang="ru-RU" sz="1600" dirty="0" smtClean="0">
                <a:latin typeface="+mj-lt"/>
              </a:rPr>
              <a:t>Глава </a:t>
            </a:r>
            <a:r>
              <a:rPr lang="ru-RU" sz="1600" dirty="0">
                <a:latin typeface="+mj-lt"/>
              </a:rPr>
              <a:t>белорусского государства выступил с инициативой о принятии многосторонней политической декларации стран о </a:t>
            </a:r>
            <a:r>
              <a:rPr lang="ru-RU" sz="1600" dirty="0" err="1">
                <a:latin typeface="+mj-lt"/>
              </a:rPr>
              <a:t>неразмещении</a:t>
            </a:r>
            <a:r>
              <a:rPr lang="ru-RU" sz="1600" dirty="0">
                <a:latin typeface="+mj-lt"/>
              </a:rPr>
              <a:t> ракет средней и меньшей дальности в Европе.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406" t="644" r="247"/>
          <a:stretch/>
        </p:blipFill>
        <p:spPr>
          <a:xfrm>
            <a:off x="3717234" y="3446840"/>
            <a:ext cx="4742659" cy="1578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819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4F5876"/>
            </a:gs>
            <a:gs pos="100000">
              <a:srgbClr val="1D1F25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7"/>
          <p:cNvSpPr txBox="1">
            <a:spLocks noGrp="1"/>
          </p:cNvSpPr>
          <p:nvPr>
            <p:ph type="sldNum" idx="12"/>
          </p:nvPr>
        </p:nvSpPr>
        <p:spPr>
          <a:xfrm>
            <a:off x="8543950" y="4612325"/>
            <a:ext cx="485400" cy="531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28</a:t>
            </a:fld>
            <a:endParaRPr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95" b="1613"/>
          <a:stretch/>
        </p:blipFill>
        <p:spPr>
          <a:xfrm>
            <a:off x="1172858" y="165654"/>
            <a:ext cx="2276687" cy="145111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858" y="1613567"/>
            <a:ext cx="2279332" cy="144791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191" y="165654"/>
            <a:ext cx="2080055" cy="144791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9" t="4123" r="8589"/>
          <a:stretch/>
        </p:blipFill>
        <p:spPr>
          <a:xfrm>
            <a:off x="5718256" y="3136843"/>
            <a:ext cx="1988644" cy="145955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858" y="3061480"/>
            <a:ext cx="2279332" cy="151896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95"/>
          <a:stretch/>
        </p:blipFill>
        <p:spPr>
          <a:xfrm>
            <a:off x="5751795" y="1613566"/>
            <a:ext cx="1954344" cy="152855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6440" y="3061479"/>
            <a:ext cx="2295355" cy="152963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2246" y="165654"/>
            <a:ext cx="2172717" cy="144791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9798" y="1547579"/>
            <a:ext cx="2319100" cy="1579887"/>
          </a:xfrm>
          <a:prstGeom prst="rect">
            <a:avLst/>
          </a:prstGeom>
        </p:spPr>
      </p:pic>
      <p:sp>
        <p:nvSpPr>
          <p:cNvPr id="28" name="Google Shape;140;p13"/>
          <p:cNvSpPr txBox="1">
            <a:spLocks/>
          </p:cNvSpPr>
          <p:nvPr/>
        </p:nvSpPr>
        <p:spPr>
          <a:xfrm>
            <a:off x="0" y="4526187"/>
            <a:ext cx="8252401" cy="427382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ВООРУЖЕННЫМ СИЛАМ РЕСПУБЛИКИ БЕЛАРУСЬ – 105!</a:t>
            </a:r>
            <a:endParaRPr lang="ru-RU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56202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1"/>
          <p:cNvSpPr txBox="1">
            <a:spLocks noGrp="1"/>
          </p:cNvSpPr>
          <p:nvPr>
            <p:ph type="ctrTitle"/>
          </p:nvPr>
        </p:nvSpPr>
        <p:spPr>
          <a:xfrm>
            <a:off x="0" y="1672564"/>
            <a:ext cx="9144000" cy="1665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lvl="0"/>
            <a:r>
              <a:rPr lang="ru-RU" sz="2700" b="1" dirty="0" smtClean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ОБЕСПЕЧЕНИЕ ВОЕННОЙ БЕЗОПАСНОСТИ – </a:t>
            </a:r>
            <a:br>
              <a:rPr lang="ru-RU" sz="2700" b="1" dirty="0" smtClean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ru-RU" sz="2700" b="1" dirty="0" smtClean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ВАЖНЕЙШИЙ ФАКТОР РАЗВИТИЯ </a:t>
            </a:r>
            <a:r>
              <a:rPr lang="en-US" sz="2700" b="1" dirty="0" smtClean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/>
            </a:r>
            <a:br>
              <a:rPr lang="en-US" sz="2700" b="1" dirty="0" smtClean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ru-RU" sz="2700" b="1" dirty="0" smtClean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РЕСПУБЛИКИ БЕЛАРУСЬ </a:t>
            </a:r>
            <a:br>
              <a:rPr lang="ru-RU" sz="2700" b="1" dirty="0" smtClean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ru-RU" sz="2700" b="1" dirty="0" smtClean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В СОВРЕМЕННЫХ УСЛОВИЯХ</a:t>
            </a:r>
            <a:r>
              <a:rPr lang="ru-RU" sz="2700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/>
            </a:r>
            <a:br>
              <a:rPr lang="ru-RU" sz="2700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ru-RU" sz="2700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(к 105-летию </a:t>
            </a:r>
            <a:r>
              <a:rPr lang="ru-RU" sz="2700" dirty="0" smtClean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Вооруженных </a:t>
            </a:r>
            <a:r>
              <a:rPr lang="ru-RU" sz="2700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Сил </a:t>
            </a:r>
            <a:br>
              <a:rPr lang="ru-RU" sz="2700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ru-RU" sz="2700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Республики Беларусь)</a:t>
            </a:r>
            <a:endParaRPr lang="ru-RU" sz="2700" dirty="0">
              <a:ln>
                <a:solidFill>
                  <a:schemeClr val="tx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1758" y="3710058"/>
            <a:ext cx="4267200" cy="14224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932" y="3710058"/>
            <a:ext cx="2141468" cy="142764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0290" y="3721101"/>
            <a:ext cx="2134842" cy="1423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536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6"/>
          <p:cNvSpPr txBox="1">
            <a:spLocks noGrp="1"/>
          </p:cNvSpPr>
          <p:nvPr>
            <p:ph type="title"/>
          </p:nvPr>
        </p:nvSpPr>
        <p:spPr>
          <a:xfrm>
            <a:off x="327991" y="257772"/>
            <a:ext cx="7417905" cy="895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lvl="0"/>
            <a:r>
              <a:rPr lang="ru-RU" sz="2000" dirty="0" smtClean="0">
                <a:latin typeface="+mj-lt"/>
              </a:rPr>
              <a:t>Основные тенденции, свидетельствующие о наличии прямых вызовов военной безопасности Республики Беларусь</a:t>
            </a:r>
            <a:endParaRPr sz="2000" dirty="0">
              <a:latin typeface="+mj-lt"/>
            </a:endParaRPr>
          </a:p>
        </p:txBody>
      </p:sp>
      <p:sp>
        <p:nvSpPr>
          <p:cNvPr id="168" name="Google Shape;168;p16"/>
          <p:cNvSpPr txBox="1">
            <a:spLocks noGrp="1"/>
          </p:cNvSpPr>
          <p:nvPr>
            <p:ph type="body" idx="1"/>
          </p:nvPr>
        </p:nvSpPr>
        <p:spPr>
          <a:xfrm>
            <a:off x="327991" y="1623391"/>
            <a:ext cx="8610600" cy="3054626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lvl="0" algn="just"/>
            <a:r>
              <a:rPr lang="ru-RU" sz="2000" dirty="0">
                <a:latin typeface="+mj-lt"/>
              </a:rPr>
              <a:t>Усиление военной активности США и </a:t>
            </a:r>
            <a:r>
              <a:rPr lang="ru-RU" sz="2000" dirty="0" smtClean="0">
                <a:latin typeface="+mj-lt"/>
              </a:rPr>
              <a:t>Североатлантического </a:t>
            </a:r>
            <a:r>
              <a:rPr lang="ru-RU" sz="2000" dirty="0">
                <a:latin typeface="+mj-lt"/>
              </a:rPr>
              <a:t>союза на восточноевропейском </a:t>
            </a:r>
            <a:r>
              <a:rPr lang="ru-RU" sz="2000" dirty="0" smtClean="0">
                <a:latin typeface="+mj-lt"/>
              </a:rPr>
              <a:t>направлении.</a:t>
            </a:r>
            <a:endParaRPr lang="en-US" sz="2000" dirty="0" smtClean="0">
              <a:latin typeface="+mj-lt"/>
            </a:endParaRPr>
          </a:p>
          <a:p>
            <a:pPr lvl="0" algn="just"/>
            <a:r>
              <a:rPr lang="ru-RU" sz="2000" dirty="0">
                <a:latin typeface="+mj-lt"/>
              </a:rPr>
              <a:t>Беспрецедентная поддержка США и коллективным Западом </a:t>
            </a:r>
            <a:r>
              <a:rPr lang="ru-RU" sz="2000" dirty="0" smtClean="0">
                <a:latin typeface="+mj-lt"/>
              </a:rPr>
              <a:t>Украины.</a:t>
            </a:r>
            <a:endParaRPr lang="en-US" sz="2000" dirty="0" smtClean="0">
              <a:latin typeface="+mj-lt"/>
            </a:endParaRPr>
          </a:p>
          <a:p>
            <a:pPr lvl="0" algn="just"/>
            <a:r>
              <a:rPr lang="ru-RU" sz="2000" dirty="0">
                <a:latin typeface="+mj-lt"/>
              </a:rPr>
              <a:t>Наращивание </a:t>
            </a:r>
            <a:r>
              <a:rPr lang="ru-RU" sz="2000" dirty="0" err="1">
                <a:latin typeface="+mj-lt"/>
              </a:rPr>
              <a:t>антибелорусской</a:t>
            </a:r>
            <a:r>
              <a:rPr lang="ru-RU" sz="2000" dirty="0">
                <a:latin typeface="+mj-lt"/>
              </a:rPr>
              <a:t> информационной </a:t>
            </a:r>
            <a:r>
              <a:rPr lang="ru-RU" sz="2000" dirty="0" smtClean="0">
                <a:latin typeface="+mj-lt"/>
              </a:rPr>
              <a:t>кампании.</a:t>
            </a:r>
            <a:endParaRPr lang="en-US" sz="2000" dirty="0">
              <a:latin typeface="+mj-lt"/>
            </a:endParaRPr>
          </a:p>
          <a:p>
            <a:pPr lvl="0" algn="just"/>
            <a:r>
              <a:rPr lang="ru-RU" sz="2000" dirty="0">
                <a:latin typeface="+mj-lt"/>
              </a:rPr>
              <a:t>Попытки реализации силового сценария смены власти в Беларуси под общим названием «план </a:t>
            </a:r>
            <a:r>
              <a:rPr lang="ru-RU" sz="2000" dirty="0" err="1">
                <a:latin typeface="+mj-lt"/>
              </a:rPr>
              <a:t>Перамога</a:t>
            </a:r>
            <a:r>
              <a:rPr lang="ru-RU" sz="2000" dirty="0" smtClean="0">
                <a:latin typeface="+mj-lt"/>
              </a:rPr>
              <a:t>».</a:t>
            </a:r>
            <a:endParaRPr sz="2000" dirty="0">
              <a:latin typeface="+mj-lt"/>
            </a:endParaRPr>
          </a:p>
        </p:txBody>
      </p:sp>
      <p:sp>
        <p:nvSpPr>
          <p:cNvPr id="169" name="Google Shape;169;p16"/>
          <p:cNvSpPr txBox="1">
            <a:spLocks noGrp="1"/>
          </p:cNvSpPr>
          <p:nvPr>
            <p:ph type="sldNum" idx="12"/>
          </p:nvPr>
        </p:nvSpPr>
        <p:spPr>
          <a:xfrm>
            <a:off x="8543950" y="4612325"/>
            <a:ext cx="485400" cy="531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4F5876"/>
            </a:gs>
            <a:gs pos="100000">
              <a:srgbClr val="1D1F25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7"/>
          <p:cNvSpPr txBox="1">
            <a:spLocks noGrp="1"/>
          </p:cNvSpPr>
          <p:nvPr>
            <p:ph type="ctrTitle" idx="4294967295"/>
          </p:nvPr>
        </p:nvSpPr>
        <p:spPr>
          <a:xfrm>
            <a:off x="3034748" y="159027"/>
            <a:ext cx="5994602" cy="1908312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lvl="0" algn="just"/>
            <a:r>
              <a:rPr lang="ru-RU" sz="18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ВООРУЖЕННЫЕ СИЛЫ СОСТАВЛЯЮТ ОСНОВУ ВОЕННОЙ ОРГАНИЗАЦИИ НАШЕГО ГОСУДАРСТВА И ПРЕДНАЗНАЧЕНЫ ДЛЯ ОБЕСПЕЧЕНИЯ ВОЕННОЙ БЕЗОПАСНОСТИ И ВООРУЖЕННОЙ ЗАЩИТЫ РЕСПУБЛИКИ БЕЛАРУСЬ, СОХРАННОСТИ </a:t>
            </a:r>
            <a:br>
              <a:rPr lang="ru-RU" sz="18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ru-RU" sz="18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ЕЕ СУВЕРЕНИТЕТА, НЕЗАВИСИМОСТИ </a:t>
            </a:r>
            <a:br>
              <a:rPr lang="ru-RU" sz="18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ru-RU" sz="18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И ТЕРРИТОРИАЛЬНОЙ ЦЕЛОСТНОСТИ.</a:t>
            </a:r>
            <a:br>
              <a:rPr lang="ru-RU" sz="18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endParaRPr lang="ru-RU" sz="18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75" name="Google Shape;175;p17"/>
          <p:cNvSpPr txBox="1">
            <a:spLocks noGrp="1"/>
          </p:cNvSpPr>
          <p:nvPr>
            <p:ph type="subTitle" idx="4294967295"/>
          </p:nvPr>
        </p:nvSpPr>
        <p:spPr>
          <a:xfrm>
            <a:off x="294012" y="3558209"/>
            <a:ext cx="8492638" cy="1192697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>
              <a:buNone/>
            </a:pPr>
            <a:r>
              <a:rPr lang="ru-RU" dirty="0">
                <a:solidFill>
                  <a:srgbClr val="FFFFFF"/>
                </a:solidFill>
                <a:latin typeface="+mj-lt"/>
              </a:rPr>
              <a:t>После избрания в 1994 году А</a:t>
            </a:r>
            <a:r>
              <a:rPr lang="ru-RU" dirty="0" smtClean="0">
                <a:solidFill>
                  <a:srgbClr val="FFFFFF"/>
                </a:solidFill>
                <a:latin typeface="+mj-lt"/>
              </a:rPr>
              <a:t>.</a:t>
            </a:r>
            <a:r>
              <a:rPr lang="en-US" dirty="0" smtClean="0">
                <a:solidFill>
                  <a:srgbClr val="FFFFFF"/>
                </a:solidFill>
                <a:latin typeface="+mj-lt"/>
              </a:rPr>
              <a:t> </a:t>
            </a:r>
            <a:r>
              <a:rPr lang="ru-RU" dirty="0" smtClean="0">
                <a:solidFill>
                  <a:srgbClr val="FFFFFF"/>
                </a:solidFill>
                <a:latin typeface="+mj-lt"/>
              </a:rPr>
              <a:t>Г.</a:t>
            </a:r>
            <a:r>
              <a:rPr lang="en-US" dirty="0" smtClean="0">
                <a:solidFill>
                  <a:srgbClr val="FFFFFF"/>
                </a:solidFill>
                <a:latin typeface="+mj-lt"/>
              </a:rPr>
              <a:t> </a:t>
            </a:r>
            <a:r>
              <a:rPr lang="ru-RU" dirty="0" smtClean="0">
                <a:solidFill>
                  <a:srgbClr val="FFFFFF"/>
                </a:solidFill>
                <a:latin typeface="+mj-lt"/>
              </a:rPr>
              <a:t>Лукашенко </a:t>
            </a:r>
            <a:r>
              <a:rPr lang="ru-RU" dirty="0">
                <a:solidFill>
                  <a:srgbClr val="FFFFFF"/>
                </a:solidFill>
                <a:latin typeface="+mj-lt"/>
              </a:rPr>
              <a:t>Президентом Республики Беларусь военное строительство приобрело системный, концептуальный характер</a:t>
            </a:r>
            <a:r>
              <a:rPr lang="ru-RU" dirty="0" smtClean="0">
                <a:solidFill>
                  <a:srgbClr val="FFFFFF"/>
                </a:solidFill>
                <a:latin typeface="+mj-lt"/>
              </a:rPr>
              <a:t>.</a:t>
            </a:r>
            <a:endParaRPr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76" name="Google Shape;176;p17"/>
          <p:cNvSpPr txBox="1">
            <a:spLocks noGrp="1"/>
          </p:cNvSpPr>
          <p:nvPr>
            <p:ph type="sldNum" idx="12"/>
          </p:nvPr>
        </p:nvSpPr>
        <p:spPr>
          <a:xfrm>
            <a:off x="8543950" y="4612325"/>
            <a:ext cx="485400" cy="531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</a:t>
            </a:fld>
            <a:endParaRPr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062" y="159027"/>
            <a:ext cx="1652381" cy="165238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8675" y="2065045"/>
            <a:ext cx="2431999" cy="15029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921" y="2071260"/>
            <a:ext cx="3140750" cy="148694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671" y="2077474"/>
            <a:ext cx="2238004" cy="14905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6"/>
          <p:cNvSpPr txBox="1">
            <a:spLocks noGrp="1"/>
          </p:cNvSpPr>
          <p:nvPr>
            <p:ph type="title"/>
          </p:nvPr>
        </p:nvSpPr>
        <p:spPr>
          <a:xfrm>
            <a:off x="327991" y="257772"/>
            <a:ext cx="7417905" cy="895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lvl="0"/>
            <a:r>
              <a:rPr lang="ru-RU" sz="2000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Белорусский лидер поставил задачу по обеспечению военной безопасности страны, определил стратегию и направления реформирования Вооруженных Сил. </a:t>
            </a:r>
            <a:endParaRPr sz="2000" dirty="0">
              <a:ln>
                <a:solidFill>
                  <a:schemeClr val="tx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68" name="Google Shape;168;p16"/>
          <p:cNvSpPr txBox="1">
            <a:spLocks noGrp="1"/>
          </p:cNvSpPr>
          <p:nvPr>
            <p:ph type="body" idx="1"/>
          </p:nvPr>
        </p:nvSpPr>
        <p:spPr>
          <a:xfrm>
            <a:off x="327991" y="1477617"/>
            <a:ext cx="8610600" cy="3604592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lvl="0" algn="just"/>
            <a:r>
              <a:rPr lang="ru-RU" sz="1600" dirty="0">
                <a:latin typeface="+mj-lt"/>
              </a:rPr>
              <a:t>Министерство обороны Республики Беларусь 1 ноября 1994 г. было переведено на новый штат. Советом Безопасности Республики </a:t>
            </a:r>
            <a:r>
              <a:rPr lang="ru-RU" sz="1600" dirty="0" smtClean="0">
                <a:latin typeface="+mj-lt"/>
              </a:rPr>
              <a:t>Беларусь</a:t>
            </a:r>
            <a:r>
              <a:rPr lang="en-US" sz="1600" dirty="0" smtClean="0">
                <a:latin typeface="+mj-lt"/>
              </a:rPr>
              <a:t> </a:t>
            </a:r>
            <a:r>
              <a:rPr lang="ru-RU" sz="1600" dirty="0" smtClean="0">
                <a:latin typeface="+mj-lt"/>
              </a:rPr>
              <a:t>27 </a:t>
            </a:r>
            <a:r>
              <a:rPr lang="ru-RU" sz="1600" dirty="0">
                <a:latin typeface="+mj-lt"/>
              </a:rPr>
              <a:t>марта 1995 г. была утверждена первая Концепция национальной безопасности. </a:t>
            </a:r>
            <a:endParaRPr lang="en-US" sz="1600" dirty="0">
              <a:latin typeface="+mj-lt"/>
            </a:endParaRPr>
          </a:p>
          <a:p>
            <a:pPr lvl="0" algn="just"/>
            <a:r>
              <a:rPr lang="ru-RU" sz="1600" dirty="0">
                <a:latin typeface="+mj-lt"/>
              </a:rPr>
              <a:t>В 2001 году, с окончанием первого этапа реформирования Вооруженных Сил, Главой государства были утверждены Концепция строительства Вооруженных Сил Республики Беларусь до 2010 года, Программа завершения реформирования Вооруженных Сил на </a:t>
            </a:r>
            <a:r>
              <a:rPr lang="ru-RU" sz="1600" dirty="0" smtClean="0">
                <a:latin typeface="+mj-lt"/>
              </a:rPr>
              <a:t>2001–2005 </a:t>
            </a:r>
            <a:r>
              <a:rPr lang="ru-RU" sz="1600" dirty="0">
                <a:latin typeface="+mj-lt"/>
              </a:rPr>
              <a:t>годы, план их строительства до 2006 года</a:t>
            </a:r>
            <a:r>
              <a:rPr lang="ru-RU" sz="1600" dirty="0" smtClean="0">
                <a:latin typeface="+mj-lt"/>
              </a:rPr>
              <a:t>.</a:t>
            </a:r>
            <a:endParaRPr lang="en-US" sz="1600" dirty="0" smtClean="0">
              <a:latin typeface="+mj-lt"/>
            </a:endParaRPr>
          </a:p>
          <a:p>
            <a:pPr lvl="0" algn="just"/>
            <a:r>
              <a:rPr lang="ru-RU" sz="1600" dirty="0">
                <a:latin typeface="+mj-lt"/>
              </a:rPr>
              <a:t>В 2007–2011 годах основные усилия были направлены на внедрение в Вооруженных Силах инновационных достижений, недопущение перерастания военной опасности в военную угрозу, а в случае возникновения такой угрозы или нападения на Беларусь – обеспечение надежной защиты суверенитета и территориальной целостности </a:t>
            </a:r>
            <a:r>
              <a:rPr lang="ru-RU" sz="1600" dirty="0" smtClean="0">
                <a:latin typeface="+mj-lt"/>
              </a:rPr>
              <a:t>государства.</a:t>
            </a:r>
            <a:endParaRPr lang="en-US" sz="1600" dirty="0">
              <a:latin typeface="+mj-lt"/>
            </a:endParaRPr>
          </a:p>
        </p:txBody>
      </p:sp>
      <p:sp>
        <p:nvSpPr>
          <p:cNvPr id="169" name="Google Shape;169;p16"/>
          <p:cNvSpPr txBox="1">
            <a:spLocks noGrp="1"/>
          </p:cNvSpPr>
          <p:nvPr>
            <p:ph type="sldNum" idx="12"/>
          </p:nvPr>
        </p:nvSpPr>
        <p:spPr>
          <a:xfrm>
            <a:off x="8543950" y="4612325"/>
            <a:ext cx="485400" cy="531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45080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6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sp>
        <p:nvSpPr>
          <p:cNvPr id="168" name="Google Shape;168;p16"/>
          <p:cNvSpPr txBox="1">
            <a:spLocks noGrp="1"/>
          </p:cNvSpPr>
          <p:nvPr>
            <p:ph type="body" idx="4294967295"/>
          </p:nvPr>
        </p:nvSpPr>
        <p:spPr>
          <a:xfrm>
            <a:off x="172772" y="770733"/>
            <a:ext cx="8610600" cy="2305533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lvl="0" algn="just"/>
            <a:r>
              <a:rPr lang="ru-RU" sz="1600" dirty="0">
                <a:latin typeface="+mj-lt"/>
              </a:rPr>
              <a:t>В 2015 году Главой государства были конкретизированы основные направления строительства белорусской армии в современных условиях. Определена приоритетная задача – максимально адаптировать Вооруженные Силы к реагированию на возможные вызовы и угрозы. </a:t>
            </a:r>
            <a:endParaRPr lang="ru-RU" sz="1600" dirty="0" smtClean="0">
              <a:latin typeface="+mj-lt"/>
            </a:endParaRPr>
          </a:p>
          <a:p>
            <a:pPr lvl="0" algn="just"/>
            <a:r>
              <a:rPr lang="ru-RU" sz="1600" dirty="0">
                <a:latin typeface="+mj-lt"/>
              </a:rPr>
              <a:t>В декабре 2019 г. Президентом Республики Беларусь были утверждены План обороны на очередное пятилетие и Концепция строительства и развития Вооруженных Сил до 2030 года. </a:t>
            </a:r>
            <a:endParaRPr lang="en-US" sz="1600" dirty="0">
              <a:latin typeface="+mj-l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9947" y="3037036"/>
            <a:ext cx="3003425" cy="185836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61" y="3038087"/>
            <a:ext cx="2788643" cy="185836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304" y="3037036"/>
            <a:ext cx="2789129" cy="1859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379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6"/>
          <p:cNvSpPr txBox="1">
            <a:spLocks noGrp="1"/>
          </p:cNvSpPr>
          <p:nvPr>
            <p:ph type="title"/>
          </p:nvPr>
        </p:nvSpPr>
        <p:spPr>
          <a:xfrm>
            <a:off x="327991" y="297529"/>
            <a:ext cx="7417905" cy="895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lvl="0"/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ИТОГИ СТРОИТЕЛЬСТВА </a:t>
            </a:r>
            <a:b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БЕЛОРУССКОЙ АРМИИ: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68" name="Google Shape;168;p16"/>
          <p:cNvSpPr txBox="1">
            <a:spLocks noGrp="1"/>
          </p:cNvSpPr>
          <p:nvPr>
            <p:ph type="body" idx="1"/>
          </p:nvPr>
        </p:nvSpPr>
        <p:spPr>
          <a:xfrm>
            <a:off x="327991" y="1477617"/>
            <a:ext cx="8610600" cy="3604592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lvl="0" algn="just"/>
            <a:r>
              <a:rPr lang="ru-RU" sz="1600" dirty="0">
                <a:latin typeface="+mj-lt"/>
              </a:rPr>
              <a:t>оптимизация боевого и численного состава Вооруженных Сил с учетом уточнения задач по </a:t>
            </a:r>
            <a:r>
              <a:rPr lang="ru-RU" sz="1600" dirty="0" smtClean="0">
                <a:latin typeface="+mj-lt"/>
              </a:rPr>
              <a:t>предназначению.</a:t>
            </a:r>
            <a:endParaRPr lang="ru-RU" sz="1600" dirty="0">
              <a:latin typeface="+mj-lt"/>
            </a:endParaRPr>
          </a:p>
          <a:p>
            <a:pPr lvl="0" algn="just"/>
            <a:r>
              <a:rPr lang="ru-RU" sz="1600" dirty="0">
                <a:latin typeface="+mj-lt"/>
              </a:rPr>
              <a:t>избирательное перевооружение на новые комплексы и системы вооружения и военной </a:t>
            </a:r>
            <a:r>
              <a:rPr lang="ru-RU" sz="1600" dirty="0" smtClean="0">
                <a:latin typeface="+mj-lt"/>
              </a:rPr>
              <a:t>техники.</a:t>
            </a:r>
            <a:endParaRPr lang="ru-RU" sz="1600" dirty="0">
              <a:latin typeface="+mj-lt"/>
            </a:endParaRPr>
          </a:p>
          <a:p>
            <a:pPr lvl="0" algn="just"/>
            <a:r>
              <a:rPr lang="ru-RU" sz="1600" dirty="0">
                <a:latin typeface="+mj-lt"/>
              </a:rPr>
              <a:t>сохранение кадрового потенциала Вооруженных Сил, повышение уровня укомплектованности должностей офицерским составом, прапорщиками, военнослужащими, проходящими службу по </a:t>
            </a:r>
            <a:r>
              <a:rPr lang="ru-RU" sz="1600" dirty="0" smtClean="0">
                <a:latin typeface="+mj-lt"/>
              </a:rPr>
              <a:t>контракту.</a:t>
            </a:r>
            <a:endParaRPr lang="ru-RU" sz="1600" dirty="0">
              <a:latin typeface="+mj-lt"/>
            </a:endParaRPr>
          </a:p>
          <a:p>
            <a:pPr lvl="0" algn="just"/>
            <a:r>
              <a:rPr lang="ru-RU" sz="1600" dirty="0">
                <a:latin typeface="+mj-lt"/>
              </a:rPr>
              <a:t>избавление от невостребованных материальных средств, мест их хранения, других объектов путем утилизации и реализации вооружения, техники и боеприпасов, передачи высвобождаемых городков местным органам власти.</a:t>
            </a:r>
          </a:p>
        </p:txBody>
      </p:sp>
      <p:sp>
        <p:nvSpPr>
          <p:cNvPr id="169" name="Google Shape;169;p16"/>
          <p:cNvSpPr txBox="1">
            <a:spLocks noGrp="1"/>
          </p:cNvSpPr>
          <p:nvPr>
            <p:ph type="sldNum" idx="12"/>
          </p:nvPr>
        </p:nvSpPr>
        <p:spPr>
          <a:xfrm>
            <a:off x="8543950" y="4612325"/>
            <a:ext cx="485400" cy="531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94983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6"/>
          <p:cNvSpPr txBox="1">
            <a:spLocks noGrp="1"/>
          </p:cNvSpPr>
          <p:nvPr>
            <p:ph type="title"/>
          </p:nvPr>
        </p:nvSpPr>
        <p:spPr>
          <a:xfrm>
            <a:off x="327991" y="284277"/>
            <a:ext cx="7417905" cy="895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lvl="0"/>
            <a:r>
              <a:rPr lang="ru-RU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Нормативную </a:t>
            </a:r>
            <a:r>
              <a:rPr lang="ru-RU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правовую основу </a:t>
            </a:r>
            <a:r>
              <a:rPr lang="ru-RU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/>
            </a:r>
            <a:br>
              <a:rPr lang="ru-RU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ru-RU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обеспечения </a:t>
            </a:r>
            <a:r>
              <a:rPr lang="ru-RU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военной безопасности </a:t>
            </a:r>
            <a:r>
              <a:rPr lang="ru-RU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/>
            </a:r>
            <a:br>
              <a:rPr lang="ru-RU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ru-RU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в </a:t>
            </a:r>
            <a:r>
              <a:rPr lang="ru-RU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Республике Беларусь составляют:</a:t>
            </a:r>
            <a:endParaRPr lang="ru-RU" sz="2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68" name="Google Shape;168;p16"/>
          <p:cNvSpPr txBox="1">
            <a:spLocks noGrp="1"/>
          </p:cNvSpPr>
          <p:nvPr>
            <p:ph type="body" idx="1"/>
          </p:nvPr>
        </p:nvSpPr>
        <p:spPr>
          <a:xfrm>
            <a:off x="327991" y="1477617"/>
            <a:ext cx="8610600" cy="3604592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lvl="0" algn="just"/>
            <a:r>
              <a:rPr lang="ru-RU" sz="1400" dirty="0">
                <a:latin typeface="+mj-lt"/>
              </a:rPr>
              <a:t>Конституция Республики </a:t>
            </a:r>
            <a:r>
              <a:rPr lang="ru-RU" sz="1400" dirty="0" smtClean="0">
                <a:latin typeface="+mj-lt"/>
              </a:rPr>
              <a:t>Беларусь.</a:t>
            </a:r>
            <a:endParaRPr lang="ru-RU" sz="1400" dirty="0">
              <a:latin typeface="+mj-lt"/>
            </a:endParaRPr>
          </a:p>
          <a:p>
            <a:pPr lvl="0" algn="just"/>
            <a:r>
              <a:rPr lang="ru-RU" sz="1400" dirty="0">
                <a:latin typeface="+mj-lt"/>
              </a:rPr>
              <a:t>Концепция национальной безопасности Республики Беларусь, утвержденная Главой государства 9 ноября 2010 г. (в настоящее время готовится новая редакция с учетом развития военно-политической и военно-стратегической обстановки, трансформации существующих и появления новых источников военных угроз, необходимости дальнейшего совершенствования системы обеспечения военной безопасности</a:t>
            </a:r>
            <a:r>
              <a:rPr lang="ru-RU" sz="1400" dirty="0" smtClean="0">
                <a:latin typeface="+mj-lt"/>
              </a:rPr>
              <a:t>).</a:t>
            </a:r>
            <a:endParaRPr lang="ru-RU" sz="1400" dirty="0">
              <a:latin typeface="+mj-lt"/>
            </a:endParaRPr>
          </a:p>
          <a:p>
            <a:pPr lvl="0" algn="just"/>
            <a:r>
              <a:rPr lang="ru-RU" sz="1400" dirty="0">
                <a:latin typeface="+mj-lt"/>
              </a:rPr>
              <a:t>Военная доктрина Республики Беларусь и Военная доктрина Союзного государства;</a:t>
            </a:r>
          </a:p>
          <a:p>
            <a:pPr lvl="0" algn="just"/>
            <a:r>
              <a:rPr lang="ru-RU" sz="1400" dirty="0">
                <a:latin typeface="+mj-lt"/>
              </a:rPr>
              <a:t>законы Республики Беларусь в области обороны («Об обороне», «О Вооруженных Силах Республики Беларусь» и др</a:t>
            </a:r>
            <a:r>
              <a:rPr lang="ru-RU" sz="1400" dirty="0" smtClean="0">
                <a:latin typeface="+mj-lt"/>
              </a:rPr>
              <a:t>.).</a:t>
            </a:r>
            <a:endParaRPr lang="ru-RU" sz="1400" dirty="0">
              <a:latin typeface="+mj-lt"/>
            </a:endParaRPr>
          </a:p>
          <a:p>
            <a:pPr lvl="0" algn="just"/>
            <a:r>
              <a:rPr lang="ru-RU" sz="1400" dirty="0">
                <a:latin typeface="+mj-lt"/>
              </a:rPr>
              <a:t>Концепция строительства и развития Вооруженных Сил Республики Беларусь до 2030 </a:t>
            </a:r>
            <a:r>
              <a:rPr lang="ru-RU" sz="1400" dirty="0" smtClean="0">
                <a:latin typeface="+mj-lt"/>
              </a:rPr>
              <a:t>года.</a:t>
            </a:r>
            <a:endParaRPr lang="ru-RU" sz="1400" dirty="0">
              <a:latin typeface="+mj-lt"/>
            </a:endParaRPr>
          </a:p>
          <a:p>
            <a:pPr lvl="0" algn="just"/>
            <a:r>
              <a:rPr lang="ru-RU" sz="1400" dirty="0">
                <a:latin typeface="+mj-lt"/>
              </a:rPr>
              <a:t>План строительства и развития Вооруженных Сил Республики Беларусь на 2021–2025 </a:t>
            </a:r>
            <a:r>
              <a:rPr lang="ru-RU" sz="1400" dirty="0" smtClean="0">
                <a:latin typeface="+mj-lt"/>
              </a:rPr>
              <a:t>годы.</a:t>
            </a:r>
            <a:endParaRPr lang="ru-RU" sz="1400" dirty="0">
              <a:latin typeface="+mj-lt"/>
            </a:endParaRPr>
          </a:p>
          <a:p>
            <a:pPr lvl="0" algn="just"/>
            <a:r>
              <a:rPr lang="ru-RU" sz="1400" dirty="0">
                <a:latin typeface="+mj-lt"/>
              </a:rPr>
              <a:t>международные договоры в сфере обеспечения военной безопасности.</a:t>
            </a:r>
          </a:p>
        </p:txBody>
      </p:sp>
      <p:sp>
        <p:nvSpPr>
          <p:cNvPr id="169" name="Google Shape;169;p16"/>
          <p:cNvSpPr txBox="1">
            <a:spLocks noGrp="1"/>
          </p:cNvSpPr>
          <p:nvPr>
            <p:ph type="sldNum" idx="12"/>
          </p:nvPr>
        </p:nvSpPr>
        <p:spPr>
          <a:xfrm>
            <a:off x="8543950" y="4612325"/>
            <a:ext cx="485400" cy="531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45175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4F5876"/>
            </a:gs>
            <a:gs pos="100000">
              <a:srgbClr val="1D1F25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7"/>
          <p:cNvSpPr txBox="1">
            <a:spLocks noGrp="1"/>
          </p:cNvSpPr>
          <p:nvPr>
            <p:ph type="ctrTitle" idx="4294967295"/>
          </p:nvPr>
        </p:nvSpPr>
        <p:spPr>
          <a:xfrm>
            <a:off x="238539" y="788504"/>
            <a:ext cx="8790811" cy="3021495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lvl="0" algn="ctr"/>
            <a:r>
              <a:rPr lang="ru-RU" sz="36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ГЛАВНАЯ РОЛЬ </a:t>
            </a:r>
            <a:br>
              <a:rPr lang="ru-RU" sz="36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ru-RU" sz="36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В ОБЕСПЕЧЕНИИ БЕЗОПАСНОСТИ НАШЕЙ СТРАНЫ </a:t>
            </a:r>
            <a:br>
              <a:rPr lang="ru-RU" sz="36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ru-RU" sz="36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ОТВЕДЕНА </a:t>
            </a:r>
            <a:br>
              <a:rPr lang="ru-RU" sz="36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ru-RU" sz="40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ГЛАВЕ ГОСУДАРСТВА </a:t>
            </a:r>
            <a:endParaRPr lang="ru-RU" sz="40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76" name="Google Shape;176;p17"/>
          <p:cNvSpPr txBox="1">
            <a:spLocks noGrp="1"/>
          </p:cNvSpPr>
          <p:nvPr>
            <p:ph type="sldNum" idx="12"/>
          </p:nvPr>
        </p:nvSpPr>
        <p:spPr>
          <a:xfrm>
            <a:off x="8543950" y="4612325"/>
            <a:ext cx="485400" cy="531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4771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erdinand template">
  <a:themeElements>
    <a:clrScheme name="Custom 347">
      <a:dk1>
        <a:srgbClr val="343A4E"/>
      </a:dk1>
      <a:lt1>
        <a:srgbClr val="FFFFFF"/>
      </a:lt1>
      <a:dk2>
        <a:srgbClr val="707A96"/>
      </a:dk2>
      <a:lt2>
        <a:srgbClr val="EEEFF3"/>
      </a:lt2>
      <a:accent1>
        <a:srgbClr val="ACD701"/>
      </a:accent1>
      <a:accent2>
        <a:srgbClr val="69B636"/>
      </a:accent2>
      <a:accent3>
        <a:srgbClr val="32A318"/>
      </a:accent3>
      <a:accent4>
        <a:srgbClr val="9EACD1"/>
      </a:accent4>
      <a:accent5>
        <a:srgbClr val="707A96"/>
      </a:accent5>
      <a:accent6>
        <a:srgbClr val="394057"/>
      </a:accent6>
      <a:hlink>
        <a:srgbClr val="0E9900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296</TotalTime>
  <Words>1155</Words>
  <Application>Microsoft Office PowerPoint</Application>
  <PresentationFormat>Экран (16:9)</PresentationFormat>
  <Paragraphs>108</Paragraphs>
  <Slides>29</Slides>
  <Notes>29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5" baseType="lpstr">
      <vt:lpstr>Wingdings</vt:lpstr>
      <vt:lpstr>Encode Sans Semi Condensed Light</vt:lpstr>
      <vt:lpstr>Encode Sans Semi Condensed SemiBold</vt:lpstr>
      <vt:lpstr>Encode Sans Semi Condensed</vt:lpstr>
      <vt:lpstr>Arial</vt:lpstr>
      <vt:lpstr>Ferdinand template</vt:lpstr>
      <vt:lpstr>ОБЕСПЕЧЕНИЕ ВОЕННОЙ БЕЗОПАСНОСТИ –  ВАЖНЕЙШИЙ ФАКТОР РАЗВИТИЯ  РЕСПУБЛИКИ БЕЛАРУСЬ  В СОВРЕМЕННЫХ УСЛОВИЯХ (к 105-летию Вооруженных Сил  Республики Беларусь)</vt:lpstr>
      <vt:lpstr>Презентация PowerPoint</vt:lpstr>
      <vt:lpstr>Основные тенденции, свидетельствующие о наличии прямых вызовов военной безопасности Республики Беларусь</vt:lpstr>
      <vt:lpstr>ВООРУЖЕННЫЕ СИЛЫ СОСТАВЛЯЮТ ОСНОВУ ВОЕННОЙ ОРГАНИЗАЦИИ НАШЕГО ГОСУДАРСТВА И ПРЕДНАЗНАЧЕНЫ ДЛЯ ОБЕСПЕЧЕНИЯ ВОЕННОЙ БЕЗОПАСНОСТИ И ВООРУЖЕННОЙ ЗАЩИТЫ РЕСПУБЛИКИ БЕЛАРУСЬ, СОХРАННОСТИ  ЕЕ СУВЕРЕНИТЕТА, НЕЗАВИСИМОСТИ  И ТЕРРИТОРИАЛЬНОЙ ЦЕЛОСТНОСТИ. </vt:lpstr>
      <vt:lpstr>Белорусский лидер поставил задачу по обеспечению военной безопасности страны, определил стратегию и направления реформирования Вооруженных Сил. </vt:lpstr>
      <vt:lpstr>Презентация PowerPoint</vt:lpstr>
      <vt:lpstr>ИТОГИ СТРОИТЕЛЬСТВА  БЕЛОРУССКОЙ АРМИИ:</vt:lpstr>
      <vt:lpstr>Нормативную правовую основу  обеспечения военной безопасности  в Республике Беларусь составляют:</vt:lpstr>
      <vt:lpstr>ГЛАВНАЯ РОЛЬ  В ОБЕСПЕЧЕНИИ БЕЗОПАСНОСТИ НАШЕЙ СТРАНЫ  ОТВЕДЕНА  ГЛАВЕ ГОСУДАРСТВА </vt:lpstr>
      <vt:lpstr>В 2021 году – начале 2023 гг. были предприняты следующие меры по обеспечению военной безопасности Республики Беларусь:</vt:lpstr>
      <vt:lpstr>В 2021 году – начале 2023 гг. были предприняты следующие меры по обеспечению военной безопасности Республики Беларусь:</vt:lpstr>
      <vt:lpstr>В 2021 году – начале 2023 гг. были предприняты следующие меры по обеспечению военной безопасности Республики Беларусь:</vt:lpstr>
      <vt:lpstr>ВОЕННАЯ ДОКТРИНА РЕСПУБЛИКИ БЕЛАРУСЬ НОСИТ СУГУБО ОБОРОНИТЕЛЬНЫЙ ХАРАКТЕР.  НАША СТРАНА ИСХОДИТ ИЗ ТОГО, ЧТО НИ ОДНО ИЗ ГОСУДАРСТВ НЕ ЯВЛЯЕТСЯ ДЛЯ НЕЕ ПРОТИВНИКОМ.    В то же время белорусское государство будет отстаивать свои национальные интересы  с использованием всех имеющихся средств, в том числе посредством применения военной силы, и оставляет  за собой право принятия комплекса превентивных мер стратегического сдерживания в целях недопущения нападения или нейтрализации внутреннего вооруженного конфликта.</vt:lpstr>
      <vt:lpstr>В НАСТОЯЩЕЕ ВРЕМЯ В БЕЛАРУСИ СУЩЕСТВУЕТ СМЕШАННЫЙ ТИП КОМПЛЕКТОВАНИЯ АРМИИ,  ПРИ КОТОРОМ СОХРАНЯЮТСЯ КАК СРОЧНАЯ ВОЕННАЯ СЛУЖБА, ТАК И СЛУЖБА ПО КОНТРАКТУ. </vt:lpstr>
      <vt:lpstr>Центральные органы военного управления Вооруженных Сил Республики Беларусь:  Министерство обороны Республики Беларусь  и Генеральный штаб Вооруженных Сил  Республики Беларусь. </vt:lpstr>
      <vt:lpstr>Презентация PowerPoint</vt:lpstr>
      <vt:lpstr>Презентация PowerPoint</vt:lpstr>
      <vt:lpstr>Презентация PowerPoint</vt:lpstr>
      <vt:lpstr>Система идеологической работы Вооруженных Сил, включает работу  с военнослужащими и гражданским персоналом, населением страны  и международной общественностью.</vt:lpstr>
      <vt:lpstr>Презентация PowerPoint</vt:lpstr>
      <vt:lpstr>Приоритетные направления международного военного сотрудничества:</vt:lpstr>
      <vt:lpstr>Презентация PowerPoint</vt:lpstr>
      <vt:lpstr>В 2023 ГОДУ ФУНКЦИИ ПРЕДСЕДАТЕЛЯ  В ОДКБ  ВЫПОЛНЯЕТ БЕЛАРУСЬ</vt:lpstr>
      <vt:lpstr>Участие армейских команд Вооруженных Сил Республики Беларусь в ежегодных Армейских международных играх (АрМИ)</vt:lpstr>
      <vt:lpstr>БЕЛАРУСЬ СТАЛА ПЕРВЫМ ГОСУДАРСТВОМ  НА ПОСТСОВЕТСКОМ ПРОСТРАНСТВЕ,  ДОБРОВОЛЬНО ОТКАЗАВШИМСЯ ОТ ВОЗМОЖНОСТИ ОБЛАДАНИЯ ЯДЕРНЫМ ОРУЖИЕМ БЕЗ КАКИХ-ЛИБО ПРЕДВАРИТЕЛЬНЫХ УСЛОВИЙ И ОГОВОРОК</vt:lpstr>
      <vt:lpstr>584</vt:lpstr>
      <vt:lpstr>Презентация PowerPoint</vt:lpstr>
      <vt:lpstr>Презентация PowerPoint</vt:lpstr>
      <vt:lpstr>ОБЕСПЕЧЕНИЕ ВОЕННОЙ БЕЗОПАСНОСТИ –  ВАЖНЕЙШИЙ ФАКТОР РАЗВИТИЯ  РЕСПУБЛИКИ БЕЛАРУСЬ  В СОВРЕМЕННЫХ УСЛОВИЯХ (к 105-летию Вооруженных Сил  Республики Беларусь)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ОБЕСПЕЧЕНИЕ ВОЕННОЙ БЕЗОПАСНОСТИ –  ВАЖНЕЙШИЙ ФАКТОР РАЗВИТИЯ  РЕСПУБЛИКИ БЕЛАРУСЬ  В СОВРЕМЕННЫХ УСЛОВИЯХ (к 105-летию Вооруженных Сил  Республики Беларусь)</dc:title>
  <cp:lastModifiedBy>ideolog-super</cp:lastModifiedBy>
  <cp:revision>42</cp:revision>
  <dcterms:modified xsi:type="dcterms:W3CDTF">2023-02-15T14:53:33Z</dcterms:modified>
</cp:coreProperties>
</file>